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78" r:id="rId3"/>
    <p:sldId id="469" r:id="rId4"/>
    <p:sldId id="442" r:id="rId5"/>
    <p:sldId id="459" r:id="rId6"/>
    <p:sldId id="494" r:id="rId7"/>
    <p:sldId id="495" r:id="rId8"/>
    <p:sldId id="497" r:id="rId9"/>
    <p:sldId id="498" r:id="rId10"/>
    <p:sldId id="499" r:id="rId11"/>
    <p:sldId id="500" r:id="rId12"/>
    <p:sldId id="501" r:id="rId13"/>
    <p:sldId id="470" r:id="rId14"/>
    <p:sldId id="517" r:id="rId15"/>
    <p:sldId id="496" r:id="rId16"/>
    <p:sldId id="464" r:id="rId17"/>
    <p:sldId id="503" r:id="rId18"/>
    <p:sldId id="465" r:id="rId19"/>
    <p:sldId id="467" r:id="rId20"/>
    <p:sldId id="468" r:id="rId21"/>
    <p:sldId id="472" r:id="rId22"/>
    <p:sldId id="504" r:id="rId23"/>
    <p:sldId id="473" r:id="rId24"/>
    <p:sldId id="474" r:id="rId25"/>
    <p:sldId id="475" r:id="rId26"/>
    <p:sldId id="477" r:id="rId27"/>
    <p:sldId id="483" r:id="rId28"/>
    <p:sldId id="478" r:id="rId29"/>
    <p:sldId id="493" r:id="rId30"/>
    <p:sldId id="506" r:id="rId31"/>
    <p:sldId id="507" r:id="rId32"/>
    <p:sldId id="519" r:id="rId33"/>
    <p:sldId id="520" r:id="rId34"/>
    <p:sldId id="518" r:id="rId35"/>
    <p:sldId id="521" r:id="rId36"/>
    <p:sldId id="522" r:id="rId37"/>
    <p:sldId id="479" r:id="rId38"/>
    <p:sldId id="480" r:id="rId39"/>
    <p:sldId id="486" r:id="rId40"/>
    <p:sldId id="485" r:id="rId41"/>
    <p:sldId id="484" r:id="rId42"/>
    <p:sldId id="515" r:id="rId43"/>
    <p:sldId id="516" r:id="rId44"/>
    <p:sldId id="488" r:id="rId45"/>
    <p:sldId id="487" r:id="rId46"/>
    <p:sldId id="523" r:id="rId47"/>
    <p:sldId id="524" r:id="rId48"/>
    <p:sldId id="525" r:id="rId49"/>
    <p:sldId id="489" r:id="rId50"/>
    <p:sldId id="490" r:id="rId51"/>
    <p:sldId id="491" r:id="rId52"/>
    <p:sldId id="505" r:id="rId53"/>
    <p:sldId id="508" r:id="rId54"/>
    <p:sldId id="509" r:id="rId55"/>
    <p:sldId id="510" r:id="rId56"/>
    <p:sldId id="511" r:id="rId57"/>
    <p:sldId id="512" r:id="rId58"/>
    <p:sldId id="513" r:id="rId59"/>
    <p:sldId id="514" r:id="rId60"/>
    <p:sldId id="528" r:id="rId61"/>
    <p:sldId id="26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841" autoAdjust="0"/>
    <p:restoredTop sz="88945" autoAdjust="0"/>
  </p:normalViewPr>
  <p:slideViewPr>
    <p:cSldViewPr snapToGrid="0">
      <p:cViewPr varScale="1">
        <p:scale>
          <a:sx n="88" d="100"/>
          <a:sy n="88" d="100"/>
        </p:scale>
        <p:origin x="91"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159703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11265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21</a:t>
            </a:fld>
            <a:endParaRPr lang="en-US"/>
          </a:p>
        </p:txBody>
      </p:sp>
    </p:spTree>
    <p:extLst>
      <p:ext uri="{BB962C8B-B14F-4D97-AF65-F5344CB8AC3E}">
        <p14:creationId xmlns:p14="http://schemas.microsoft.com/office/powerpoint/2010/main" val="25799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113291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406669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25</a:t>
            </a:fld>
            <a:endParaRPr lang="en-US"/>
          </a:p>
        </p:txBody>
      </p:sp>
    </p:spTree>
    <p:extLst>
      <p:ext uri="{BB962C8B-B14F-4D97-AF65-F5344CB8AC3E}">
        <p14:creationId xmlns:p14="http://schemas.microsoft.com/office/powerpoint/2010/main" val="384408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26</a:t>
            </a:fld>
            <a:endParaRPr lang="en-US"/>
          </a:p>
        </p:txBody>
      </p:sp>
    </p:spTree>
    <p:extLst>
      <p:ext uri="{BB962C8B-B14F-4D97-AF65-F5344CB8AC3E}">
        <p14:creationId xmlns:p14="http://schemas.microsoft.com/office/powerpoint/2010/main" val="1769438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27</a:t>
            </a:fld>
            <a:endParaRPr lang="en-US"/>
          </a:p>
        </p:txBody>
      </p:sp>
    </p:spTree>
    <p:extLst>
      <p:ext uri="{BB962C8B-B14F-4D97-AF65-F5344CB8AC3E}">
        <p14:creationId xmlns:p14="http://schemas.microsoft.com/office/powerpoint/2010/main" val="280901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28</a:t>
            </a:fld>
            <a:endParaRPr lang="en-US"/>
          </a:p>
        </p:txBody>
      </p:sp>
    </p:spTree>
    <p:extLst>
      <p:ext uri="{BB962C8B-B14F-4D97-AF65-F5344CB8AC3E}">
        <p14:creationId xmlns:p14="http://schemas.microsoft.com/office/powerpoint/2010/main" val="298991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29</a:t>
            </a:fld>
            <a:endParaRPr lang="en-US"/>
          </a:p>
        </p:txBody>
      </p:sp>
    </p:spTree>
    <p:extLst>
      <p:ext uri="{BB962C8B-B14F-4D97-AF65-F5344CB8AC3E}">
        <p14:creationId xmlns:p14="http://schemas.microsoft.com/office/powerpoint/2010/main" val="118026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4</a:t>
            </a:fld>
            <a:endParaRPr lang="en-US"/>
          </a:p>
        </p:txBody>
      </p:sp>
    </p:spTree>
    <p:extLst>
      <p:ext uri="{BB962C8B-B14F-4D97-AF65-F5344CB8AC3E}">
        <p14:creationId xmlns:p14="http://schemas.microsoft.com/office/powerpoint/2010/main" val="408955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30</a:t>
            </a:fld>
            <a:endParaRPr lang="en-US"/>
          </a:p>
        </p:txBody>
      </p:sp>
    </p:spTree>
    <p:extLst>
      <p:ext uri="{BB962C8B-B14F-4D97-AF65-F5344CB8AC3E}">
        <p14:creationId xmlns:p14="http://schemas.microsoft.com/office/powerpoint/2010/main" val="42473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31</a:t>
            </a:fld>
            <a:endParaRPr lang="en-US"/>
          </a:p>
        </p:txBody>
      </p:sp>
    </p:spTree>
    <p:extLst>
      <p:ext uri="{BB962C8B-B14F-4D97-AF65-F5344CB8AC3E}">
        <p14:creationId xmlns:p14="http://schemas.microsoft.com/office/powerpoint/2010/main" val="53596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36</a:t>
            </a:fld>
            <a:endParaRPr lang="en-US"/>
          </a:p>
        </p:txBody>
      </p:sp>
    </p:spTree>
    <p:extLst>
      <p:ext uri="{BB962C8B-B14F-4D97-AF65-F5344CB8AC3E}">
        <p14:creationId xmlns:p14="http://schemas.microsoft.com/office/powerpoint/2010/main" val="359562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37</a:t>
            </a:fld>
            <a:endParaRPr lang="en-US"/>
          </a:p>
        </p:txBody>
      </p:sp>
    </p:spTree>
    <p:extLst>
      <p:ext uri="{BB962C8B-B14F-4D97-AF65-F5344CB8AC3E}">
        <p14:creationId xmlns:p14="http://schemas.microsoft.com/office/powerpoint/2010/main" val="34451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38</a:t>
            </a:fld>
            <a:endParaRPr lang="en-US"/>
          </a:p>
        </p:txBody>
      </p:sp>
    </p:spTree>
    <p:extLst>
      <p:ext uri="{BB962C8B-B14F-4D97-AF65-F5344CB8AC3E}">
        <p14:creationId xmlns:p14="http://schemas.microsoft.com/office/powerpoint/2010/main" val="228550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39</a:t>
            </a:fld>
            <a:endParaRPr lang="en-US"/>
          </a:p>
        </p:txBody>
      </p:sp>
    </p:spTree>
    <p:extLst>
      <p:ext uri="{BB962C8B-B14F-4D97-AF65-F5344CB8AC3E}">
        <p14:creationId xmlns:p14="http://schemas.microsoft.com/office/powerpoint/2010/main" val="401463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40</a:t>
            </a:fld>
            <a:endParaRPr lang="en-US"/>
          </a:p>
        </p:txBody>
      </p:sp>
    </p:spTree>
    <p:extLst>
      <p:ext uri="{BB962C8B-B14F-4D97-AF65-F5344CB8AC3E}">
        <p14:creationId xmlns:p14="http://schemas.microsoft.com/office/powerpoint/2010/main" val="281383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41</a:t>
            </a:fld>
            <a:endParaRPr lang="en-US"/>
          </a:p>
        </p:txBody>
      </p:sp>
    </p:spTree>
    <p:extLst>
      <p:ext uri="{BB962C8B-B14F-4D97-AF65-F5344CB8AC3E}">
        <p14:creationId xmlns:p14="http://schemas.microsoft.com/office/powerpoint/2010/main" val="3131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42</a:t>
            </a:fld>
            <a:endParaRPr lang="en-US"/>
          </a:p>
        </p:txBody>
      </p:sp>
    </p:spTree>
    <p:extLst>
      <p:ext uri="{BB962C8B-B14F-4D97-AF65-F5344CB8AC3E}">
        <p14:creationId xmlns:p14="http://schemas.microsoft.com/office/powerpoint/2010/main" val="88605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43</a:t>
            </a:fld>
            <a:endParaRPr lang="en-US"/>
          </a:p>
        </p:txBody>
      </p:sp>
    </p:spTree>
    <p:extLst>
      <p:ext uri="{BB962C8B-B14F-4D97-AF65-F5344CB8AC3E}">
        <p14:creationId xmlns:p14="http://schemas.microsoft.com/office/powerpoint/2010/main" val="12432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287226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44</a:t>
            </a:fld>
            <a:endParaRPr lang="en-US"/>
          </a:p>
        </p:txBody>
      </p:sp>
    </p:spTree>
    <p:extLst>
      <p:ext uri="{BB962C8B-B14F-4D97-AF65-F5344CB8AC3E}">
        <p14:creationId xmlns:p14="http://schemas.microsoft.com/office/powerpoint/2010/main" val="201770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45</a:t>
            </a:fld>
            <a:endParaRPr lang="en-US"/>
          </a:p>
        </p:txBody>
      </p:sp>
    </p:spTree>
    <p:extLst>
      <p:ext uri="{BB962C8B-B14F-4D97-AF65-F5344CB8AC3E}">
        <p14:creationId xmlns:p14="http://schemas.microsoft.com/office/powerpoint/2010/main" val="91050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46</a:t>
            </a:fld>
            <a:endParaRPr lang="en-US"/>
          </a:p>
        </p:txBody>
      </p:sp>
    </p:spTree>
    <p:extLst>
      <p:ext uri="{BB962C8B-B14F-4D97-AF65-F5344CB8AC3E}">
        <p14:creationId xmlns:p14="http://schemas.microsoft.com/office/powerpoint/2010/main" val="1383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47</a:t>
            </a:fld>
            <a:endParaRPr lang="en-US"/>
          </a:p>
        </p:txBody>
      </p:sp>
    </p:spTree>
    <p:extLst>
      <p:ext uri="{BB962C8B-B14F-4D97-AF65-F5344CB8AC3E}">
        <p14:creationId xmlns:p14="http://schemas.microsoft.com/office/powerpoint/2010/main" val="399529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48</a:t>
            </a:fld>
            <a:endParaRPr lang="en-US"/>
          </a:p>
        </p:txBody>
      </p:sp>
    </p:spTree>
    <p:extLst>
      <p:ext uri="{BB962C8B-B14F-4D97-AF65-F5344CB8AC3E}">
        <p14:creationId xmlns:p14="http://schemas.microsoft.com/office/powerpoint/2010/main" val="465321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49</a:t>
            </a:fld>
            <a:endParaRPr lang="en-US"/>
          </a:p>
        </p:txBody>
      </p:sp>
    </p:spTree>
    <p:extLst>
      <p:ext uri="{BB962C8B-B14F-4D97-AF65-F5344CB8AC3E}">
        <p14:creationId xmlns:p14="http://schemas.microsoft.com/office/powerpoint/2010/main" val="3737695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50</a:t>
            </a:fld>
            <a:endParaRPr lang="en-US"/>
          </a:p>
        </p:txBody>
      </p:sp>
    </p:spTree>
    <p:extLst>
      <p:ext uri="{BB962C8B-B14F-4D97-AF65-F5344CB8AC3E}">
        <p14:creationId xmlns:p14="http://schemas.microsoft.com/office/powerpoint/2010/main" val="902658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51</a:t>
            </a:fld>
            <a:endParaRPr lang="en-US"/>
          </a:p>
        </p:txBody>
      </p:sp>
    </p:spTree>
    <p:extLst>
      <p:ext uri="{BB962C8B-B14F-4D97-AF65-F5344CB8AC3E}">
        <p14:creationId xmlns:p14="http://schemas.microsoft.com/office/powerpoint/2010/main" val="2989864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52</a:t>
            </a:fld>
            <a:endParaRPr lang="en-US"/>
          </a:p>
        </p:txBody>
      </p:sp>
    </p:spTree>
    <p:extLst>
      <p:ext uri="{BB962C8B-B14F-4D97-AF65-F5344CB8AC3E}">
        <p14:creationId xmlns:p14="http://schemas.microsoft.com/office/powerpoint/2010/main" val="247360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53</a:t>
            </a:fld>
            <a:endParaRPr lang="en-US"/>
          </a:p>
        </p:txBody>
      </p:sp>
    </p:spTree>
    <p:extLst>
      <p:ext uri="{BB962C8B-B14F-4D97-AF65-F5344CB8AC3E}">
        <p14:creationId xmlns:p14="http://schemas.microsoft.com/office/powerpoint/2010/main" val="200939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2514244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54</a:t>
            </a:fld>
            <a:endParaRPr lang="en-US"/>
          </a:p>
        </p:txBody>
      </p:sp>
    </p:spTree>
    <p:extLst>
      <p:ext uri="{BB962C8B-B14F-4D97-AF65-F5344CB8AC3E}">
        <p14:creationId xmlns:p14="http://schemas.microsoft.com/office/powerpoint/2010/main" val="288315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55</a:t>
            </a:fld>
            <a:endParaRPr lang="en-US"/>
          </a:p>
        </p:txBody>
      </p:sp>
    </p:spTree>
    <p:extLst>
      <p:ext uri="{BB962C8B-B14F-4D97-AF65-F5344CB8AC3E}">
        <p14:creationId xmlns:p14="http://schemas.microsoft.com/office/powerpoint/2010/main" val="232937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56</a:t>
            </a:fld>
            <a:endParaRPr lang="en-US"/>
          </a:p>
        </p:txBody>
      </p:sp>
    </p:spTree>
    <p:extLst>
      <p:ext uri="{BB962C8B-B14F-4D97-AF65-F5344CB8AC3E}">
        <p14:creationId xmlns:p14="http://schemas.microsoft.com/office/powerpoint/2010/main" val="161690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57</a:t>
            </a:fld>
            <a:endParaRPr lang="en-US"/>
          </a:p>
        </p:txBody>
      </p:sp>
    </p:spTree>
    <p:extLst>
      <p:ext uri="{BB962C8B-B14F-4D97-AF65-F5344CB8AC3E}">
        <p14:creationId xmlns:p14="http://schemas.microsoft.com/office/powerpoint/2010/main" val="371708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58</a:t>
            </a:fld>
            <a:endParaRPr lang="en-US"/>
          </a:p>
        </p:txBody>
      </p:sp>
    </p:spTree>
    <p:extLst>
      <p:ext uri="{BB962C8B-B14F-4D97-AF65-F5344CB8AC3E}">
        <p14:creationId xmlns:p14="http://schemas.microsoft.com/office/powerpoint/2010/main" val="3464594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59</a:t>
            </a:fld>
            <a:endParaRPr lang="en-US"/>
          </a:p>
        </p:txBody>
      </p:sp>
    </p:spTree>
    <p:extLst>
      <p:ext uri="{BB962C8B-B14F-4D97-AF65-F5344CB8AC3E}">
        <p14:creationId xmlns:p14="http://schemas.microsoft.com/office/powerpoint/2010/main" val="2977258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7</a:t>
            </a:fld>
            <a:endParaRPr lang="en-US"/>
          </a:p>
        </p:txBody>
      </p:sp>
    </p:spTree>
    <p:extLst>
      <p:ext uri="{BB962C8B-B14F-4D97-AF65-F5344CB8AC3E}">
        <p14:creationId xmlns:p14="http://schemas.microsoft.com/office/powerpoint/2010/main" val="268256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51506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324910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398439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502816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0" y="0"/>
            <a:ext cx="1182835" cy="575433"/>
          </a:xfrm>
          <a:prstGeom prst="rect">
            <a:avLst/>
          </a:prstGeom>
          <a:noFill/>
          <a:ln w="9525">
            <a:noFill/>
            <a:miter lim="800000"/>
            <a:headEnd/>
            <a:tailEnd/>
          </a:ln>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0" y="-2933"/>
            <a:ext cx="1182835" cy="575433"/>
          </a:xfrm>
          <a:prstGeom prst="rect">
            <a:avLst/>
          </a:prstGeom>
          <a:noFill/>
          <a:ln w="9525">
            <a:noFill/>
            <a:miter lim="800000"/>
            <a:headEnd/>
            <a:tailEnd/>
          </a:ln>
        </p:spPr>
      </p:pic>
      <p:sp>
        <p:nvSpPr>
          <p:cNvPr id="7" name="Content Placeholder 2">
            <a:extLst>
              <a:ext uri="{FF2B5EF4-FFF2-40B4-BE49-F238E27FC236}">
                <a16:creationId xmlns:a16="http://schemas.microsoft.com/office/drawing/2014/main" id="{F8B7D534-1BB1-3337-A3FB-EB6D54DC26E4}"/>
              </a:ext>
            </a:extLst>
          </p:cNvPr>
          <p:cNvSpPr>
            <a:spLocks noGrp="1"/>
          </p:cNvSpPr>
          <p:nvPr>
            <p:ph idx="13"/>
          </p:nvPr>
        </p:nvSpPr>
        <p:spPr>
          <a:xfrm>
            <a:off x="838200" y="155322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9/20/2023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ms-help://MS.VSCC.v90/MS.MSDNQTR.v90.en/fxref_system.windows.forms/html/519055ea-3da0-4aa4-1ff2-a28a9a8f7bf6.htm" TargetMode="External"/><Relationship Id="rId2" Type="http://schemas.openxmlformats.org/officeDocument/2006/relationships/hyperlink" Target="ms-help://MS.VSCC.v90/MS.MSDNQTR.v90.en/fxref_system.windows.forms/html/fb75b6d2-7bd7-be70-ed28-e8df0a163eea.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5724" y="2241458"/>
            <a:ext cx="10741571"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Building Windows Forms Application </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10</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204646" y="673462"/>
            <a:ext cx="11878004" cy="1292662"/>
          </a:xfrm>
          <a:prstGeom prst="rect">
            <a:avLst/>
          </a:prstGeom>
          <a:noFill/>
        </p:spPr>
        <p:txBody>
          <a:bodyPr wrap="square">
            <a:spAutoFit/>
          </a:bodyPr>
          <a:lstStyle/>
          <a:p>
            <a:pPr marL="514350" indent="-514350" algn="l">
              <a:buFont typeface="+mj-lt"/>
              <a:buAutoNum type="arabicPeriod" startAt="3"/>
            </a:pPr>
            <a:r>
              <a:rPr lang="en-US" sz="2600" b="0" i="0">
                <a:solidFill>
                  <a:srgbClr val="171717"/>
                </a:solidFill>
                <a:effectLst/>
                <a:latin typeface="+mj-lt"/>
              </a:rPr>
              <a:t>In the </a:t>
            </a:r>
            <a:r>
              <a:rPr lang="en-US" sz="2600" b="1" i="0">
                <a:solidFill>
                  <a:srgbClr val="171717"/>
                </a:solidFill>
                <a:effectLst/>
                <a:latin typeface="+mj-lt"/>
              </a:rPr>
              <a:t>Search for templates</a:t>
            </a:r>
            <a:r>
              <a:rPr lang="en-US" sz="2600" b="0" i="0">
                <a:solidFill>
                  <a:srgbClr val="171717"/>
                </a:solidFill>
                <a:effectLst/>
                <a:latin typeface="+mj-lt"/>
              </a:rPr>
              <a:t> box, type </a:t>
            </a:r>
            <a:r>
              <a:rPr lang="en-US" sz="2600" b="1" i="0">
                <a:solidFill>
                  <a:srgbClr val="171717"/>
                </a:solidFill>
                <a:effectLst/>
                <a:latin typeface="+mj-lt"/>
              </a:rPr>
              <a:t>winforms</a:t>
            </a:r>
            <a:r>
              <a:rPr lang="en-US" sz="2600" b="0" i="0">
                <a:solidFill>
                  <a:srgbClr val="171717"/>
                </a:solidFill>
                <a:effectLst/>
                <a:latin typeface="+mj-lt"/>
              </a:rPr>
              <a:t>, and then press </a:t>
            </a:r>
            <a:r>
              <a:rPr lang="en-US" sz="2600" b="1" i="0">
                <a:solidFill>
                  <a:srgbClr val="171717"/>
                </a:solidFill>
                <a:effectLst/>
                <a:latin typeface="+mj-lt"/>
              </a:rPr>
              <a:t>Enter</a:t>
            </a:r>
            <a:endParaRPr lang="en-US" sz="2600" b="0" i="0">
              <a:solidFill>
                <a:srgbClr val="171717"/>
              </a:solidFill>
              <a:effectLst/>
              <a:latin typeface="+mj-lt"/>
            </a:endParaRPr>
          </a:p>
          <a:p>
            <a:pPr marL="514350" indent="-514350" algn="l">
              <a:buFont typeface="+mj-lt"/>
              <a:buAutoNum type="arabicPeriod" startAt="3"/>
            </a:pPr>
            <a:r>
              <a:rPr lang="en-US" sz="2600" b="0" i="0">
                <a:solidFill>
                  <a:srgbClr val="171717"/>
                </a:solidFill>
                <a:effectLst/>
                <a:latin typeface="+mj-lt"/>
              </a:rPr>
              <a:t>In the code language dropdown, choose </a:t>
            </a:r>
            <a:r>
              <a:rPr lang="en-US" sz="2600" b="1" i="0">
                <a:solidFill>
                  <a:srgbClr val="171717"/>
                </a:solidFill>
                <a:effectLst/>
                <a:latin typeface="+mj-lt"/>
              </a:rPr>
              <a:t>C# </a:t>
            </a:r>
          </a:p>
          <a:p>
            <a:pPr marL="514350" indent="-514350" algn="l">
              <a:buFont typeface="+mj-lt"/>
              <a:buAutoNum type="arabicPeriod" startAt="3"/>
            </a:pPr>
            <a:r>
              <a:rPr lang="en-US" sz="2600" b="0" i="0">
                <a:solidFill>
                  <a:srgbClr val="171717"/>
                </a:solidFill>
                <a:effectLst/>
                <a:latin typeface="+mj-lt"/>
              </a:rPr>
              <a:t>In the templates list, select Windows Forms App(.NET) and then click </a:t>
            </a:r>
            <a:r>
              <a:rPr lang="en-US" sz="2600" b="1" i="0">
                <a:solidFill>
                  <a:srgbClr val="171717"/>
                </a:solidFill>
                <a:effectLst/>
                <a:latin typeface="+mj-lt"/>
              </a:rPr>
              <a:t>Next</a:t>
            </a:r>
          </a:p>
        </p:txBody>
      </p:sp>
      <p:grpSp>
        <p:nvGrpSpPr>
          <p:cNvPr id="8" name="Group 7">
            <a:extLst>
              <a:ext uri="{FF2B5EF4-FFF2-40B4-BE49-F238E27FC236}">
                <a16:creationId xmlns:a16="http://schemas.microsoft.com/office/drawing/2014/main" id="{0612CD06-F447-43F7-B9B3-B216E67D4F0F}"/>
              </a:ext>
            </a:extLst>
          </p:cNvPr>
          <p:cNvGrpSpPr/>
          <p:nvPr/>
        </p:nvGrpSpPr>
        <p:grpSpPr>
          <a:xfrm>
            <a:off x="1161829" y="2040493"/>
            <a:ext cx="10021178" cy="4318266"/>
            <a:chOff x="1540202" y="2603597"/>
            <a:chExt cx="9206892" cy="3765671"/>
          </a:xfrm>
        </p:grpSpPr>
        <p:pic>
          <p:nvPicPr>
            <p:cNvPr id="6" name="Picture 5">
              <a:extLst>
                <a:ext uri="{FF2B5EF4-FFF2-40B4-BE49-F238E27FC236}">
                  <a16:creationId xmlns:a16="http://schemas.microsoft.com/office/drawing/2014/main" id="{3292F3A7-4159-4F61-8B0C-F23ACE1D0584}"/>
                </a:ext>
              </a:extLst>
            </p:cNvPr>
            <p:cNvPicPr>
              <a:picLocks noChangeAspect="1"/>
            </p:cNvPicPr>
            <p:nvPr/>
          </p:nvPicPr>
          <p:blipFill>
            <a:blip r:embed="rId2"/>
            <a:stretch>
              <a:fillRect/>
            </a:stretch>
          </p:blipFill>
          <p:spPr>
            <a:xfrm>
              <a:off x="1540202" y="2603597"/>
              <a:ext cx="9206892" cy="3765671"/>
            </a:xfrm>
            <a:prstGeom prst="rect">
              <a:avLst/>
            </a:prstGeom>
          </p:spPr>
        </p:pic>
        <p:sp>
          <p:nvSpPr>
            <p:cNvPr id="12" name="Rectangle 11">
              <a:extLst>
                <a:ext uri="{FF2B5EF4-FFF2-40B4-BE49-F238E27FC236}">
                  <a16:creationId xmlns:a16="http://schemas.microsoft.com/office/drawing/2014/main" id="{3F867021-CBB1-4806-894D-17B76B8101A5}"/>
                </a:ext>
              </a:extLst>
            </p:cNvPr>
            <p:cNvSpPr/>
            <p:nvPr/>
          </p:nvSpPr>
          <p:spPr>
            <a:xfrm>
              <a:off x="4445876" y="5479052"/>
              <a:ext cx="5496910" cy="8902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84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11</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147144" y="680573"/>
            <a:ext cx="11939753" cy="1508105"/>
          </a:xfrm>
          <a:prstGeom prst="rect">
            <a:avLst/>
          </a:prstGeom>
          <a:noFill/>
        </p:spPr>
        <p:txBody>
          <a:bodyPr wrap="square">
            <a:spAutoFit/>
          </a:bodyPr>
          <a:lstStyle/>
          <a:p>
            <a:pPr marL="514350" indent="-514350" algn="l">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Configure your new project </a:t>
            </a:r>
            <a:r>
              <a:rPr lang="en-US" sz="2300" i="0">
                <a:solidFill>
                  <a:srgbClr val="171717"/>
                </a:solidFill>
                <a:effectLst/>
                <a:latin typeface="+mj-lt"/>
              </a:rPr>
              <a:t>window</a:t>
            </a:r>
            <a:r>
              <a:rPr lang="en-US" sz="2300" b="0" i="0">
                <a:solidFill>
                  <a:srgbClr val="171717"/>
                </a:solidFill>
                <a:effectLst/>
                <a:latin typeface="+mj-lt"/>
              </a:rPr>
              <a:t>, set the </a:t>
            </a:r>
            <a:r>
              <a:rPr lang="en-US" sz="2300" b="1" i="0">
                <a:solidFill>
                  <a:srgbClr val="171717"/>
                </a:solidFill>
                <a:effectLst/>
                <a:latin typeface="+mj-lt"/>
              </a:rPr>
              <a:t>Project name </a:t>
            </a:r>
            <a:r>
              <a:rPr lang="en-US" sz="2300" b="0" i="0">
                <a:solidFill>
                  <a:srgbClr val="171717"/>
                </a:solidFill>
                <a:effectLst/>
                <a:latin typeface="+mj-lt"/>
              </a:rPr>
              <a:t>to </a:t>
            </a:r>
            <a:r>
              <a:rPr lang="en-US" sz="2300" b="1" i="0">
                <a:solidFill>
                  <a:srgbClr val="171717"/>
                </a:solidFill>
                <a:effectLst/>
                <a:latin typeface="+mj-lt"/>
              </a:rPr>
              <a:t>MyWinApp</a:t>
            </a:r>
            <a:r>
              <a:rPr lang="en-US" sz="2300" b="0" i="0">
                <a:solidFill>
                  <a:srgbClr val="171717"/>
                </a:solidFill>
                <a:effectLst/>
                <a:latin typeface="+mj-lt"/>
              </a:rPr>
              <a:t> and click </a:t>
            </a:r>
            <a:r>
              <a:rPr lang="en-US" sz="2300" b="1" i="0">
                <a:solidFill>
                  <a:srgbClr val="171717"/>
                </a:solidFill>
                <a:effectLst/>
                <a:latin typeface="+mj-lt"/>
              </a:rPr>
              <a:t>Next (</a:t>
            </a:r>
            <a:r>
              <a:rPr lang="en-US" sz="2300" i="0">
                <a:solidFill>
                  <a:srgbClr val="171717"/>
                </a:solidFill>
                <a:effectLst/>
                <a:latin typeface="+mj-lt"/>
              </a:rPr>
              <a:t>s</a:t>
            </a:r>
            <a:r>
              <a:rPr lang="en-US" sz="2300" b="0" i="0">
                <a:solidFill>
                  <a:srgbClr val="171717"/>
                </a:solidFill>
                <a:effectLst/>
                <a:latin typeface="+mj-lt"/>
              </a:rPr>
              <a:t>ave project to a folder by adjusting the </a:t>
            </a:r>
            <a:r>
              <a:rPr lang="en-US" sz="2300" b="1" i="0">
                <a:solidFill>
                  <a:srgbClr val="171717"/>
                </a:solidFill>
                <a:effectLst/>
                <a:latin typeface="+mj-lt"/>
              </a:rPr>
              <a:t>Location</a:t>
            </a:r>
            <a:r>
              <a:rPr lang="en-US" sz="2300" b="0" i="0">
                <a:solidFill>
                  <a:srgbClr val="171717"/>
                </a:solidFill>
                <a:effectLst/>
                <a:latin typeface="+mj-lt"/>
              </a:rPr>
              <a:t> setting)</a:t>
            </a:r>
          </a:p>
          <a:p>
            <a:pPr marL="514350" indent="-514350">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Additional information</a:t>
            </a:r>
            <a:r>
              <a:rPr lang="en-US" sz="2300" b="0" i="0">
                <a:solidFill>
                  <a:srgbClr val="171717"/>
                </a:solidFill>
                <a:effectLst/>
                <a:latin typeface="+mj-lt"/>
              </a:rPr>
              <a:t> window, select </a:t>
            </a:r>
            <a:r>
              <a:rPr lang="en-US" sz="2300" b="1" i="0">
                <a:solidFill>
                  <a:srgbClr val="171717"/>
                </a:solidFill>
                <a:effectLst/>
                <a:latin typeface="+mj-lt"/>
              </a:rPr>
              <a:t>Target Framework </a:t>
            </a:r>
            <a:r>
              <a:rPr lang="en-US" sz="2300" b="0" i="0">
                <a:solidFill>
                  <a:srgbClr val="171717"/>
                </a:solidFill>
                <a:effectLst/>
                <a:latin typeface="+mj-lt"/>
              </a:rPr>
              <a:t>to .</a:t>
            </a:r>
            <a:r>
              <a:rPr lang="en-US" sz="2300" b="1" i="0">
                <a:solidFill>
                  <a:srgbClr val="171717"/>
                </a:solidFill>
                <a:effectLst/>
                <a:latin typeface="+mj-lt"/>
              </a:rPr>
              <a:t>NET 5.0 </a:t>
            </a:r>
            <a:r>
              <a:rPr lang="en-US" sz="2300" b="0" i="0">
                <a:solidFill>
                  <a:srgbClr val="171717"/>
                </a:solidFill>
                <a:effectLst/>
                <a:latin typeface="+mj-lt"/>
              </a:rPr>
              <a:t>and click </a:t>
            </a:r>
            <a:r>
              <a:rPr lang="en-US" sz="2300" b="1" i="0">
                <a:solidFill>
                  <a:srgbClr val="171717"/>
                </a:solidFill>
                <a:effectLst/>
                <a:latin typeface="+mj-lt"/>
              </a:rPr>
              <a:t>Create</a:t>
            </a:r>
          </a:p>
        </p:txBody>
      </p:sp>
      <p:grpSp>
        <p:nvGrpSpPr>
          <p:cNvPr id="21" name="Group 20">
            <a:extLst>
              <a:ext uri="{FF2B5EF4-FFF2-40B4-BE49-F238E27FC236}">
                <a16:creationId xmlns:a16="http://schemas.microsoft.com/office/drawing/2014/main" id="{1A50AD38-E107-43B3-925E-5B06296C77F5}"/>
              </a:ext>
            </a:extLst>
          </p:cNvPr>
          <p:cNvGrpSpPr/>
          <p:nvPr/>
        </p:nvGrpSpPr>
        <p:grpSpPr>
          <a:xfrm>
            <a:off x="6241221" y="2386428"/>
            <a:ext cx="5845676" cy="2428327"/>
            <a:chOff x="6241221" y="2564524"/>
            <a:chExt cx="5845676" cy="2428327"/>
          </a:xfrm>
        </p:grpSpPr>
        <p:pic>
          <p:nvPicPr>
            <p:cNvPr id="14" name="Picture 13">
              <a:extLst>
                <a:ext uri="{FF2B5EF4-FFF2-40B4-BE49-F238E27FC236}">
                  <a16:creationId xmlns:a16="http://schemas.microsoft.com/office/drawing/2014/main" id="{31E39631-A52E-480C-819D-9D0E098D35B9}"/>
                </a:ext>
              </a:extLst>
            </p:cNvPr>
            <p:cNvPicPr>
              <a:picLocks noChangeAspect="1"/>
            </p:cNvPicPr>
            <p:nvPr/>
          </p:nvPicPr>
          <p:blipFill>
            <a:blip r:embed="rId2"/>
            <a:stretch>
              <a:fillRect/>
            </a:stretch>
          </p:blipFill>
          <p:spPr>
            <a:xfrm>
              <a:off x="6241221" y="2564524"/>
              <a:ext cx="5845676" cy="2428327"/>
            </a:xfrm>
            <a:prstGeom prst="rect">
              <a:avLst/>
            </a:prstGeom>
          </p:spPr>
        </p:pic>
        <p:sp>
          <p:nvSpPr>
            <p:cNvPr id="16" name="Rectangle 15">
              <a:extLst>
                <a:ext uri="{FF2B5EF4-FFF2-40B4-BE49-F238E27FC236}">
                  <a16:creationId xmlns:a16="http://schemas.microsoft.com/office/drawing/2014/main" id="{3B4741A0-6BBF-4894-8656-87E1D55A2F40}"/>
                </a:ext>
              </a:extLst>
            </p:cNvPr>
            <p:cNvSpPr/>
            <p:nvPr/>
          </p:nvSpPr>
          <p:spPr>
            <a:xfrm>
              <a:off x="6248392" y="3884592"/>
              <a:ext cx="1319056" cy="351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C9BCC5-6902-43CA-AA32-AF6BF5539B80}"/>
                </a:ext>
              </a:extLst>
            </p:cNvPr>
            <p:cNvSpPr/>
            <p:nvPr/>
          </p:nvSpPr>
          <p:spPr>
            <a:xfrm>
              <a:off x="11037334" y="4540469"/>
              <a:ext cx="1007523" cy="346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49886E4-D167-4780-8CCF-78349D4FEB60}"/>
              </a:ext>
            </a:extLst>
          </p:cNvPr>
          <p:cNvGrpSpPr/>
          <p:nvPr/>
        </p:nvGrpSpPr>
        <p:grpSpPr>
          <a:xfrm>
            <a:off x="105103" y="2319622"/>
            <a:ext cx="5940676" cy="4081177"/>
            <a:chOff x="0" y="2564524"/>
            <a:chExt cx="5940676" cy="3832092"/>
          </a:xfrm>
        </p:grpSpPr>
        <p:grpSp>
          <p:nvGrpSpPr>
            <p:cNvPr id="13" name="Group 12">
              <a:extLst>
                <a:ext uri="{FF2B5EF4-FFF2-40B4-BE49-F238E27FC236}">
                  <a16:creationId xmlns:a16="http://schemas.microsoft.com/office/drawing/2014/main" id="{1D9D80ED-76F0-4533-9FEE-5569040451E7}"/>
                </a:ext>
              </a:extLst>
            </p:cNvPr>
            <p:cNvGrpSpPr/>
            <p:nvPr/>
          </p:nvGrpSpPr>
          <p:grpSpPr>
            <a:xfrm>
              <a:off x="0" y="2564524"/>
              <a:ext cx="5940676" cy="3832092"/>
              <a:chOff x="2457090" y="2103155"/>
              <a:chExt cx="6939158" cy="4353981"/>
            </a:xfrm>
          </p:grpSpPr>
          <p:pic>
            <p:nvPicPr>
              <p:cNvPr id="8" name="Picture 7">
                <a:extLst>
                  <a:ext uri="{FF2B5EF4-FFF2-40B4-BE49-F238E27FC236}">
                    <a16:creationId xmlns:a16="http://schemas.microsoft.com/office/drawing/2014/main" id="{9D4E1B5C-9647-4F7E-99F0-91FDEA82ED4F}"/>
                  </a:ext>
                </a:extLst>
              </p:cNvPr>
              <p:cNvPicPr>
                <a:picLocks noChangeAspect="1"/>
              </p:cNvPicPr>
              <p:nvPr/>
            </p:nvPicPr>
            <p:blipFill>
              <a:blip r:embed="rId3"/>
              <a:stretch>
                <a:fillRect/>
              </a:stretch>
            </p:blipFill>
            <p:spPr>
              <a:xfrm>
                <a:off x="2457090" y="2103155"/>
                <a:ext cx="6939158" cy="4353981"/>
              </a:xfrm>
              <a:prstGeom prst="rect">
                <a:avLst/>
              </a:prstGeom>
            </p:spPr>
          </p:pic>
          <p:sp>
            <p:nvSpPr>
              <p:cNvPr id="12" name="Rectangle 11">
                <a:extLst>
                  <a:ext uri="{FF2B5EF4-FFF2-40B4-BE49-F238E27FC236}">
                    <a16:creationId xmlns:a16="http://schemas.microsoft.com/office/drawing/2014/main" id="{F1D5A99E-8E33-4259-BE98-1A05F563D1C4}"/>
                  </a:ext>
                </a:extLst>
              </p:cNvPr>
              <p:cNvSpPr/>
              <p:nvPr/>
            </p:nvSpPr>
            <p:spPr>
              <a:xfrm>
                <a:off x="8050925" y="6009262"/>
                <a:ext cx="998484" cy="3705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BDAC3C1-96EC-4264-BFBC-EEB6A0D9FF69}"/>
                </a:ext>
              </a:extLst>
            </p:cNvPr>
            <p:cNvSpPr/>
            <p:nvPr/>
          </p:nvSpPr>
          <p:spPr>
            <a:xfrm>
              <a:off x="33313" y="3789197"/>
              <a:ext cx="854811"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AC8B2-385E-4342-AEB9-CCAA18D4B82E}"/>
                </a:ext>
              </a:extLst>
            </p:cNvPr>
            <p:cNvSpPr/>
            <p:nvPr/>
          </p:nvSpPr>
          <p:spPr>
            <a:xfrm>
              <a:off x="33313" y="4480570"/>
              <a:ext cx="2709887"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95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12</a:t>
            </a:fld>
            <a:endParaRPr lang="en-US" dirty="0"/>
          </a:p>
        </p:txBody>
      </p:sp>
      <p:pic>
        <p:nvPicPr>
          <p:cNvPr id="8" name="Picture 7">
            <a:extLst>
              <a:ext uri="{FF2B5EF4-FFF2-40B4-BE49-F238E27FC236}">
                <a16:creationId xmlns:a16="http://schemas.microsoft.com/office/drawing/2014/main" id="{E4673086-6466-4820-8A8A-2127D986E6CC}"/>
              </a:ext>
            </a:extLst>
          </p:cNvPr>
          <p:cNvPicPr>
            <a:picLocks noChangeAspect="1"/>
          </p:cNvPicPr>
          <p:nvPr/>
        </p:nvPicPr>
        <p:blipFill>
          <a:blip r:embed="rId2"/>
          <a:stretch>
            <a:fillRect/>
          </a:stretch>
        </p:blipFill>
        <p:spPr>
          <a:xfrm>
            <a:off x="1890110" y="743397"/>
            <a:ext cx="8411779" cy="5737302"/>
          </a:xfrm>
          <a:prstGeom prst="rect">
            <a:avLst/>
          </a:prstGeom>
        </p:spPr>
      </p:pic>
    </p:spTree>
    <p:extLst>
      <p:ext uri="{BB962C8B-B14F-4D97-AF65-F5344CB8AC3E}">
        <p14:creationId xmlns:p14="http://schemas.microsoft.com/office/powerpoint/2010/main" val="267666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11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in WinForm</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8F14FD-746D-4FB3-8097-F39CDE5F4222}"/>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D4AEEFFC-A442-4E1A-B288-BE6C66AC0951}"/>
              </a:ext>
            </a:extLst>
          </p:cNvPr>
          <p:cNvSpPr>
            <a:spLocks noGrp="1"/>
          </p:cNvSpPr>
          <p:nvPr>
            <p:ph type="sldNum" sz="quarter" idx="12"/>
          </p:nvPr>
        </p:nvSpPr>
        <p:spPr/>
        <p:txBody>
          <a:bodyPr/>
          <a:lstStyle/>
          <a:p>
            <a:fld id="{CC0149FD-98BB-4821-915B-09C9BFE4B727}" type="slidenum">
              <a:rPr lang="en-US" smtClean="0"/>
              <a:pPr/>
              <a:t>14</a:t>
            </a:fld>
            <a:endParaRPr lang="en-US" dirty="0"/>
          </a:p>
        </p:txBody>
      </p:sp>
      <p:sp>
        <p:nvSpPr>
          <p:cNvPr id="8" name="Title 1">
            <a:extLst>
              <a:ext uri="{FF2B5EF4-FFF2-40B4-BE49-F238E27FC236}">
                <a16:creationId xmlns:a16="http://schemas.microsoft.com/office/drawing/2014/main" id="{FF9E672D-2C2D-4111-A9F8-038DC12101C4}"/>
              </a:ext>
            </a:extLst>
          </p:cNvPr>
          <p:cNvSpPr>
            <a:spLocks noGrp="1"/>
          </p:cNvSpPr>
          <p:nvPr>
            <p:ph type="title"/>
          </p:nvPr>
        </p:nvSpPr>
        <p:spPr>
          <a:xfrm>
            <a:off x="275516" y="687426"/>
            <a:ext cx="8410544" cy="575433"/>
          </a:xfrm>
        </p:spPr>
        <p:txBody>
          <a:bodyPr>
            <a:normAutofit fontScale="90000"/>
          </a:bodyPr>
          <a:lstStyle/>
          <a:p>
            <a:r>
              <a:rPr lang="en-US" b="1"/>
              <a:t>A Strategy for Designing the GUI</a:t>
            </a:r>
          </a:p>
        </p:txBody>
      </p:sp>
      <p:sp>
        <p:nvSpPr>
          <p:cNvPr id="9" name="Content Placeholder 2">
            <a:extLst>
              <a:ext uri="{FF2B5EF4-FFF2-40B4-BE49-F238E27FC236}">
                <a16:creationId xmlns:a16="http://schemas.microsoft.com/office/drawing/2014/main" id="{13F873E9-FCF3-4477-9D3F-1CC472A67D6C}"/>
              </a:ext>
            </a:extLst>
          </p:cNvPr>
          <p:cNvSpPr>
            <a:spLocks noGrp="1"/>
          </p:cNvSpPr>
          <p:nvPr>
            <p:ph idx="1"/>
          </p:nvPr>
        </p:nvSpPr>
        <p:spPr>
          <a:xfrm>
            <a:off x="0" y="1632678"/>
            <a:ext cx="6553200" cy="2112031"/>
          </a:xfrm>
        </p:spPr>
        <p:txBody>
          <a:bodyPr>
            <a:noAutofit/>
          </a:bodyPr>
          <a:lstStyle/>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Identify </a:t>
            </a:r>
            <a:r>
              <a:rPr lang="en-US" sz="2600">
                <a:solidFill>
                  <a:srgbClr val="111111"/>
                </a:solidFill>
                <a:latin typeface="+mj-lt"/>
              </a:rPr>
              <a:t>needed controls / components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Isolate regions </a:t>
            </a:r>
            <a:r>
              <a:rPr lang="en-US" sz="2600">
                <a:solidFill>
                  <a:srgbClr val="111111"/>
                </a:solidFill>
                <a:latin typeface="+mj-lt"/>
              </a:rPr>
              <a:t>and behaviors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Sketch (phác hoạ) </a:t>
            </a:r>
            <a:r>
              <a:rPr lang="en-US" sz="2600">
                <a:solidFill>
                  <a:srgbClr val="111111"/>
                </a:solidFill>
                <a:latin typeface="+mj-lt"/>
              </a:rPr>
              <a:t>the GUI</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Choose </a:t>
            </a:r>
            <a:r>
              <a:rPr lang="en-US" sz="2600">
                <a:solidFill>
                  <a:srgbClr val="111111"/>
                </a:solidFill>
                <a:latin typeface="+mj-lt"/>
              </a:rPr>
              <a:t>Layout managers</a:t>
            </a:r>
            <a:endParaRPr lang="en-US" sz="2600" dirty="0">
              <a:solidFill>
                <a:srgbClr val="111111"/>
              </a:solidFill>
              <a:latin typeface="+mj-lt"/>
            </a:endParaRPr>
          </a:p>
        </p:txBody>
      </p:sp>
      <p:grpSp>
        <p:nvGrpSpPr>
          <p:cNvPr id="20" name="Group 19">
            <a:extLst>
              <a:ext uri="{FF2B5EF4-FFF2-40B4-BE49-F238E27FC236}">
                <a16:creationId xmlns:a16="http://schemas.microsoft.com/office/drawing/2014/main" id="{1C70E96C-E94E-45D7-8DB2-C775B55B7C48}"/>
              </a:ext>
            </a:extLst>
          </p:cNvPr>
          <p:cNvGrpSpPr/>
          <p:nvPr/>
        </p:nvGrpSpPr>
        <p:grpSpPr>
          <a:xfrm>
            <a:off x="1156716" y="3878462"/>
            <a:ext cx="9738022" cy="2361109"/>
            <a:chOff x="1321676" y="1514821"/>
            <a:chExt cx="9225842" cy="2361109"/>
          </a:xfrm>
        </p:grpSpPr>
        <p:sp>
          <p:nvSpPr>
            <p:cNvPr id="10" name="Rectangle 9">
              <a:extLst>
                <a:ext uri="{FF2B5EF4-FFF2-40B4-BE49-F238E27FC236}">
                  <a16:creationId xmlns:a16="http://schemas.microsoft.com/office/drawing/2014/main" id="{3C879EC7-79FF-4C3C-AB9C-F5BC58096CE8}"/>
                </a:ext>
              </a:extLst>
            </p:cNvPr>
            <p:cNvSpPr/>
            <p:nvPr/>
          </p:nvSpPr>
          <p:spPr>
            <a:xfrm>
              <a:off x="1321676" y="1684283"/>
              <a:ext cx="1676400"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Requirements</a:t>
              </a:r>
            </a:p>
          </p:txBody>
        </p:sp>
        <p:sp>
          <p:nvSpPr>
            <p:cNvPr id="11" name="Rectangle 10">
              <a:extLst>
                <a:ext uri="{FF2B5EF4-FFF2-40B4-BE49-F238E27FC236}">
                  <a16:creationId xmlns:a16="http://schemas.microsoft.com/office/drawing/2014/main" id="{1EB0B334-FFA3-480D-BC96-024A074FAF9A}"/>
                </a:ext>
              </a:extLst>
            </p:cNvPr>
            <p:cNvSpPr/>
            <p:nvPr/>
          </p:nvSpPr>
          <p:spPr>
            <a:xfrm>
              <a:off x="3379076" y="16842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Input data</a:t>
              </a:r>
            </a:p>
          </p:txBody>
        </p:sp>
        <p:sp>
          <p:nvSpPr>
            <p:cNvPr id="12" name="Rectangle 11">
              <a:extLst>
                <a:ext uri="{FF2B5EF4-FFF2-40B4-BE49-F238E27FC236}">
                  <a16:creationId xmlns:a16="http://schemas.microsoft.com/office/drawing/2014/main" id="{9F2636EA-A7E0-4B81-A147-91AF7F54DF98}"/>
                </a:ext>
              </a:extLst>
            </p:cNvPr>
            <p:cNvSpPr/>
            <p:nvPr/>
          </p:nvSpPr>
          <p:spPr>
            <a:xfrm>
              <a:off x="3379076" y="22938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Output Data</a:t>
              </a:r>
            </a:p>
          </p:txBody>
        </p:sp>
        <p:sp>
          <p:nvSpPr>
            <p:cNvPr id="13" name="Rectangle 12">
              <a:extLst>
                <a:ext uri="{FF2B5EF4-FFF2-40B4-BE49-F238E27FC236}">
                  <a16:creationId xmlns:a16="http://schemas.microsoft.com/office/drawing/2014/main" id="{4BAB9D02-AE37-4C42-81D0-D9080E9ABB49}"/>
                </a:ext>
              </a:extLst>
            </p:cNvPr>
            <p:cNvSpPr/>
            <p:nvPr/>
          </p:nvSpPr>
          <p:spPr>
            <a:xfrm>
              <a:off x="3379076" y="29034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Operations</a:t>
              </a:r>
            </a:p>
          </p:txBody>
        </p:sp>
        <p:sp>
          <p:nvSpPr>
            <p:cNvPr id="14" name="Rectangle 13">
              <a:extLst>
                <a:ext uri="{FF2B5EF4-FFF2-40B4-BE49-F238E27FC236}">
                  <a16:creationId xmlns:a16="http://schemas.microsoft.com/office/drawing/2014/main" id="{E39A3028-9B34-43C4-A230-44009B798C46}"/>
                </a:ext>
              </a:extLst>
            </p:cNvPr>
            <p:cNvSpPr/>
            <p:nvPr/>
          </p:nvSpPr>
          <p:spPr>
            <a:xfrm>
              <a:off x="8560675" y="1684283"/>
              <a:ext cx="1986843"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Implement event handlers</a:t>
              </a:r>
            </a:p>
          </p:txBody>
        </p:sp>
        <p:cxnSp>
          <p:nvCxnSpPr>
            <p:cNvPr id="15" name="Straight Arrow Connector 14">
              <a:extLst>
                <a:ext uri="{FF2B5EF4-FFF2-40B4-BE49-F238E27FC236}">
                  <a16:creationId xmlns:a16="http://schemas.microsoft.com/office/drawing/2014/main" id="{00ECA384-5DC0-47BD-8A4A-890B74089BC3}"/>
                </a:ext>
              </a:extLst>
            </p:cNvPr>
            <p:cNvCxnSpPr>
              <a:stCxn id="10" idx="3"/>
              <a:endCxn id="12" idx="1"/>
            </p:cNvCxnSpPr>
            <p:nvPr/>
          </p:nvCxnSpPr>
          <p:spPr>
            <a:xfrm>
              <a:off x="2998076" y="25605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F721A7-1DCA-4031-A8B6-3F3F8AEBBB89}"/>
                </a:ext>
              </a:extLst>
            </p:cNvPr>
            <p:cNvCxnSpPr/>
            <p:nvPr/>
          </p:nvCxnSpPr>
          <p:spPr>
            <a:xfrm>
              <a:off x="4979276" y="2597096"/>
              <a:ext cx="381000" cy="1587"/>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527266-3FE8-4723-B08A-AFBB0629C8E5}"/>
                </a:ext>
              </a:extLst>
            </p:cNvPr>
            <p:cNvCxnSpPr/>
            <p:nvPr/>
          </p:nvCxnSpPr>
          <p:spPr>
            <a:xfrm>
              <a:off x="8179676" y="25986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CDB4037-B9D2-4121-88FC-F8127A8464B5}"/>
                </a:ext>
              </a:extLst>
            </p:cNvPr>
            <p:cNvPicPr>
              <a:picLocks noChangeAspect="1"/>
            </p:cNvPicPr>
            <p:nvPr/>
          </p:nvPicPr>
          <p:blipFill>
            <a:blip r:embed="rId2"/>
            <a:stretch>
              <a:fillRect/>
            </a:stretch>
          </p:blipFill>
          <p:spPr>
            <a:xfrm>
              <a:off x="5365919" y="1514821"/>
              <a:ext cx="2813757" cy="2361109"/>
            </a:xfrm>
            <a:prstGeom prst="rect">
              <a:avLst/>
            </a:prstGeom>
          </p:spPr>
        </p:pic>
      </p:grpSp>
    </p:spTree>
    <p:extLst>
      <p:ext uri="{BB962C8B-B14F-4D97-AF65-F5344CB8AC3E}">
        <p14:creationId xmlns:p14="http://schemas.microsoft.com/office/powerpoint/2010/main" val="133637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Forms Class</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339327"/>
            <a:ext cx="10815145" cy="2803588"/>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represented as a class in the System.Windows.Forms namespace</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the basic unit of an application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Presents information to the user</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Receives information from the user</a:t>
            </a:r>
          </a:p>
        </p:txBody>
      </p:sp>
      <p:pic>
        <p:nvPicPr>
          <p:cNvPr id="5" name="Picture 4">
            <a:extLst>
              <a:ext uri="{FF2B5EF4-FFF2-40B4-BE49-F238E27FC236}">
                <a16:creationId xmlns:a16="http://schemas.microsoft.com/office/drawing/2014/main" id="{915D68A1-5E39-47EE-8E71-58D2FBE3DFF0}"/>
              </a:ext>
            </a:extLst>
          </p:cNvPr>
          <p:cNvPicPr>
            <a:picLocks noChangeAspect="1"/>
          </p:cNvPicPr>
          <p:nvPr/>
        </p:nvPicPr>
        <p:blipFill>
          <a:blip r:embed="rId3"/>
          <a:stretch>
            <a:fillRect/>
          </a:stretch>
        </p:blipFill>
        <p:spPr>
          <a:xfrm>
            <a:off x="8906776" y="1955446"/>
            <a:ext cx="3166773" cy="4462713"/>
          </a:xfrm>
          <a:prstGeom prst="rect">
            <a:avLst/>
          </a:prstGeom>
        </p:spPr>
      </p:pic>
      <p:graphicFrame>
        <p:nvGraphicFramePr>
          <p:cNvPr id="10" name="Table 9">
            <a:extLst>
              <a:ext uri="{FF2B5EF4-FFF2-40B4-BE49-F238E27FC236}">
                <a16:creationId xmlns:a16="http://schemas.microsoft.com/office/drawing/2014/main" id="{3E436E92-5732-4E93-ABDC-760E8CA004B9}"/>
              </a:ext>
            </a:extLst>
          </p:cNvPr>
          <p:cNvGraphicFramePr>
            <a:graphicFrameLocks noGrp="1"/>
          </p:cNvGraphicFramePr>
          <p:nvPr>
            <p:extLst>
              <p:ext uri="{D42A27DB-BD31-4B8C-83A1-F6EECF244321}">
                <p14:modId xmlns:p14="http://schemas.microsoft.com/office/powerpoint/2010/main" val="3075482758"/>
              </p:ext>
            </p:extLst>
          </p:nvPr>
        </p:nvGraphicFramePr>
        <p:xfrm>
          <a:off x="118451" y="4356336"/>
          <a:ext cx="7953346" cy="1900432"/>
        </p:xfrm>
        <a:graphic>
          <a:graphicData uri="http://schemas.openxmlformats.org/drawingml/2006/table">
            <a:tbl>
              <a:tblPr firstRow="1" bandRow="1">
                <a:tableStyleId>{22838BEF-8BB2-4498-84A7-C5851F593DF1}</a:tableStyleId>
              </a:tblPr>
              <a:tblGrid>
                <a:gridCol w="1926186">
                  <a:extLst>
                    <a:ext uri="{9D8B030D-6E8A-4147-A177-3AD203B41FA5}">
                      <a16:colId xmlns:a16="http://schemas.microsoft.com/office/drawing/2014/main" val="20000"/>
                    </a:ext>
                  </a:extLst>
                </a:gridCol>
                <a:gridCol w="602716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Text, </a:t>
                      </a:r>
                      <a:r>
                        <a:rPr kumimoji="0" lang="en-US" sz="1800" b="0" u="none" strike="noStrike" cap="none" normalizeH="0" baseline="0" dirty="0" err="1">
                          <a:ln>
                            <a:noFill/>
                          </a:ln>
                          <a:solidFill>
                            <a:schemeClr val="tx1"/>
                          </a:solidFill>
                          <a:effectLst/>
                        </a:rPr>
                        <a:t>BackColor</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ForeColor</a:t>
                      </a:r>
                      <a:r>
                        <a:rPr kumimoji="0" lang="en-US" sz="1800" b="0" u="none" strike="noStrike" cap="none" normalizeH="0" baseline="0" dirty="0">
                          <a:ln>
                            <a:noFill/>
                          </a:ln>
                          <a:solidFill>
                            <a:schemeClr val="tx1"/>
                          </a:solidFill>
                          <a:effectLst/>
                        </a:rPr>
                        <a:t>, Font, </a:t>
                      </a:r>
                      <a:r>
                        <a:rPr kumimoji="0" lang="en-US" sz="1800" b="0" u="none" strike="noStrike" cap="none" normalizeH="0" baseline="0" dirty="0" err="1">
                          <a:ln>
                            <a:noFill/>
                          </a:ln>
                          <a:solidFill>
                            <a:schemeClr val="tx1"/>
                          </a:solidFill>
                          <a:effectLst/>
                        </a:rPr>
                        <a:t>WindowState</a:t>
                      </a:r>
                      <a:r>
                        <a:rPr kumimoji="0" lang="en-US" sz="1800" b="0" u="none" strike="noStrike" cap="none" normalizeH="0" baseline="0" dirty="0">
                          <a:ln>
                            <a:noFill/>
                          </a:ln>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err="1">
                          <a:ln>
                            <a:noFill/>
                          </a:ln>
                          <a:solidFill>
                            <a:schemeClr val="tx1"/>
                          </a:solidFill>
                          <a:effectLst/>
                        </a:rPr>
                        <a:t>AcceptButton</a:t>
                      </a:r>
                      <a:r>
                        <a:rPr kumimoji="0" lang="en-US" sz="1800" b="0" u="none" strike="noStrike" cap="none" normalizeH="0" baseline="0" dirty="0">
                          <a:ln>
                            <a:noFill/>
                          </a:ln>
                          <a:solidFill>
                            <a:schemeClr val="tx1"/>
                          </a:solidFill>
                          <a:effectLst/>
                        </a:rPr>
                        <a:t>, Location, Modal, Name</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a:ln>
                            <a:noFill/>
                          </a:ln>
                          <a:solidFill>
                            <a:schemeClr val="tx1"/>
                          </a:solidFill>
                          <a:effectLst/>
                        </a:rPr>
                        <a:t>Activate, Close, Focus, Hide, Show, Enabled </a:t>
                      </a:r>
                      <a:endParaRPr kumimoji="0" lang="en-US" sz="1800" b="0" i="0" u="none" strike="noStrike" cap="none" normalizeH="0" baseline="0">
                        <a:ln>
                          <a:noFill/>
                        </a:ln>
                        <a:solidFill>
                          <a:schemeClr val="tx1"/>
                        </a:solidFill>
                        <a:effectLst/>
                        <a:latin typeface="+mj-lt"/>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Load, </a:t>
                      </a:r>
                      <a:r>
                        <a:rPr kumimoji="0" lang="en-US" sz="1800" b="0" u="none" strike="noStrike" cap="none" normalizeH="0" baseline="0" dirty="0" err="1">
                          <a:ln>
                            <a:noFill/>
                          </a:ln>
                          <a:solidFill>
                            <a:schemeClr val="tx1"/>
                          </a:solidFill>
                          <a:effectLst/>
                        </a:rPr>
                        <a:t>Activated,Shown,Deactivate</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FormClosing</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FormClosed</a:t>
                      </a:r>
                      <a:r>
                        <a:rPr kumimoji="0" lang="en-US" sz="1800" b="0" u="none" strike="noStrike" cap="none" normalizeH="0" baseline="0" dirty="0">
                          <a:ln>
                            <a:noFill/>
                          </a:ln>
                          <a:solidFill>
                            <a:schemeClr val="tx1"/>
                          </a:solidFill>
                          <a:effectLst/>
                        </a:rPr>
                        <a:t>, Resize, Click, </a:t>
                      </a:r>
                      <a:r>
                        <a:rPr kumimoji="0" lang="en-US" sz="1800" b="0" u="none" strike="noStrike" cap="none" normalizeH="0" baseline="0" dirty="0" err="1">
                          <a:ln>
                            <a:noFill/>
                          </a:ln>
                          <a:solidFill>
                            <a:schemeClr val="tx1"/>
                          </a:solidFill>
                          <a:effectLst/>
                        </a:rPr>
                        <a:t>GotFocus</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1982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46644" y="1619376"/>
            <a:ext cx="12167040" cy="451636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Base Control Class</a:t>
            </a:r>
            <a:r>
              <a:rPr lang="en-US" sz="2600">
                <a:solidFill>
                  <a:srgbClr val="111111"/>
                </a:solidFill>
                <a:latin typeface="+mj-lt"/>
              </a:rPr>
              <a:t>: The Control class is the base class for Windows Forms controls. It provides the infrastructure required for visual display in Windows Forms applications and provides the following capabilities: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Exposes a window handle. Manages message routing</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mouse and keyboard events, and many other user interface events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advanced layout features</a:t>
            </a:r>
          </a:p>
          <a:p>
            <a:pPr marL="342900" indent="-342900" algn="just">
              <a:lnSpc>
                <a:spcPct val="110000"/>
              </a:lnSpc>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Composite Controls</a:t>
            </a:r>
            <a:r>
              <a:rPr lang="en-US" sz="2600">
                <a:solidFill>
                  <a:srgbClr val="111111"/>
                </a:solidFill>
                <a:latin typeface="+mj-lt"/>
              </a:rPr>
              <a:t>: A composite control is a collection of Windows Forms controls encapsulated in a common container. This kind of control is sometimes called a </a:t>
            </a:r>
            <a:r>
              <a:rPr lang="en-US" sz="2600" b="1">
                <a:solidFill>
                  <a:srgbClr val="111111"/>
                </a:solidFill>
                <a:latin typeface="+mj-lt"/>
              </a:rPr>
              <a:t>user control</a:t>
            </a:r>
          </a:p>
        </p:txBody>
      </p:sp>
    </p:spTree>
    <p:extLst>
      <p:ext uri="{BB962C8B-B14F-4D97-AF65-F5344CB8AC3E}">
        <p14:creationId xmlns:p14="http://schemas.microsoft.com/office/powerpoint/2010/main" val="270245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80144" y="1401363"/>
            <a:ext cx="12192000" cy="4973413"/>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Extended Controls: </a:t>
            </a:r>
            <a:r>
              <a:rPr lang="en-US" sz="2600">
                <a:solidFill>
                  <a:srgbClr val="111111"/>
                </a:solidFill>
                <a:latin typeface="+mj-lt"/>
              </a:rPr>
              <a:t>It is a control that is created by inheriting from any existing Windows Forms control. With this approach, we can keep all of the inherent functionality of a Windows Forms control, and then extend that functionality by adding custom properties, methods, or other features </a:t>
            </a:r>
          </a:p>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Custom Controls: </a:t>
            </a:r>
            <a:r>
              <a:rPr lang="en-US" sz="2600">
                <a:solidFill>
                  <a:srgbClr val="111111"/>
                </a:solidFill>
                <a:latin typeface="+mj-lt"/>
              </a:rPr>
              <a:t>It is a control that is created by inheriting from </a:t>
            </a:r>
            <a:r>
              <a:rPr lang="en-US" sz="2600" b="1">
                <a:solidFill>
                  <a:srgbClr val="111111"/>
                </a:solidFill>
                <a:latin typeface="+mj-lt"/>
              </a:rPr>
              <a:t>Control </a:t>
            </a:r>
            <a:r>
              <a:rPr lang="en-US" sz="2600">
                <a:solidFill>
                  <a:srgbClr val="111111"/>
                </a:solidFill>
                <a:latin typeface="+mj-lt"/>
              </a:rPr>
              <a:t>class. The </a:t>
            </a:r>
            <a:r>
              <a:rPr lang="en-US" sz="2600" b="1">
                <a:solidFill>
                  <a:srgbClr val="111111"/>
                </a:solidFill>
                <a:latin typeface="+mj-lt"/>
              </a:rPr>
              <a:t>Control</a:t>
            </a:r>
            <a:r>
              <a:rPr lang="en-US" sz="2600">
                <a:solidFill>
                  <a:srgbClr val="111111"/>
                </a:solidFill>
                <a:latin typeface="+mj-lt"/>
              </a:rPr>
              <a:t> class provides all of the basic functionality required by controls, including mouse and keyboard handling events, but no control-specific functionality or graphical interface</a:t>
            </a:r>
          </a:p>
        </p:txBody>
      </p:sp>
    </p:spTree>
    <p:extLst>
      <p:ext uri="{BB962C8B-B14F-4D97-AF65-F5344CB8AC3E}">
        <p14:creationId xmlns:p14="http://schemas.microsoft.com/office/powerpoint/2010/main" val="175243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69180" y="719746"/>
            <a:ext cx="7767522" cy="575433"/>
          </a:xfrm>
        </p:spPr>
        <p:txBody>
          <a:bodyPr>
            <a:noAutofit/>
          </a:bodyPr>
          <a:lstStyle/>
          <a:p>
            <a:r>
              <a:rPr lang="en-US" sz="4000" b="1"/>
              <a:t>Control Class</a:t>
            </a:r>
          </a:p>
        </p:txBody>
      </p:sp>
      <p:sp>
        <p:nvSpPr>
          <p:cNvPr id="7" name="Content Placeholder 2">
            <a:extLst>
              <a:ext uri="{FF2B5EF4-FFF2-40B4-BE49-F238E27FC236}">
                <a16:creationId xmlns:a16="http://schemas.microsoft.com/office/drawing/2014/main" id="{E95A2684-1DC9-479E-9BE0-B3F5360DF034}"/>
              </a:ext>
            </a:extLst>
          </p:cNvPr>
          <p:cNvSpPr>
            <a:spLocks noGrp="1"/>
          </p:cNvSpPr>
          <p:nvPr>
            <p:ph idx="1"/>
          </p:nvPr>
        </p:nvSpPr>
        <p:spPr>
          <a:xfrm>
            <a:off x="2258435" y="2655894"/>
            <a:ext cx="2057753" cy="2797850"/>
          </a:xfrm>
        </p:spPr>
        <p:txBody>
          <a:bodyPr>
            <a:normAutofit/>
          </a:bodyPr>
          <a:lstStyle/>
          <a:p>
            <a:pPr eaLnBrk="1" hangingPunct="1"/>
            <a:r>
              <a:rPr lang="en-US" sz="2000">
                <a:latin typeface="+mj-lt"/>
              </a:rPr>
              <a:t>CanFocus</a:t>
            </a:r>
          </a:p>
          <a:p>
            <a:pPr eaLnBrk="1" hangingPunct="1"/>
            <a:r>
              <a:rPr lang="en-US" sz="2000">
                <a:latin typeface="+mj-lt"/>
              </a:rPr>
              <a:t>Controls</a:t>
            </a:r>
          </a:p>
          <a:p>
            <a:pPr eaLnBrk="1" hangingPunct="1"/>
            <a:r>
              <a:rPr lang="en-US" sz="2000">
                <a:latin typeface="+mj-lt"/>
              </a:rPr>
              <a:t>Enable</a:t>
            </a:r>
          </a:p>
          <a:p>
            <a:pPr eaLnBrk="1" hangingPunct="1"/>
            <a:r>
              <a:rPr lang="en-US" sz="2000">
                <a:latin typeface="+mj-lt"/>
              </a:rPr>
              <a:t>Name</a:t>
            </a:r>
          </a:p>
          <a:p>
            <a:pPr eaLnBrk="1" hangingPunct="1"/>
            <a:r>
              <a:rPr lang="en-US" sz="2000">
                <a:latin typeface="+mj-lt"/>
              </a:rPr>
              <a:t>Parent</a:t>
            </a:r>
          </a:p>
          <a:p>
            <a:pPr eaLnBrk="1" hangingPunct="1"/>
            <a:r>
              <a:rPr lang="en-US" sz="2000">
                <a:latin typeface="+mj-lt"/>
              </a:rPr>
              <a:t>TabIndex</a:t>
            </a:r>
          </a:p>
          <a:p>
            <a:pPr eaLnBrk="1" hangingPunct="1"/>
            <a:r>
              <a:rPr lang="en-US" sz="2000">
                <a:latin typeface="+mj-lt"/>
              </a:rPr>
              <a:t>Visible</a:t>
            </a:r>
          </a:p>
        </p:txBody>
      </p:sp>
      <p:sp>
        <p:nvSpPr>
          <p:cNvPr id="8" name="Rectangle 7">
            <a:extLst>
              <a:ext uri="{FF2B5EF4-FFF2-40B4-BE49-F238E27FC236}">
                <a16:creationId xmlns:a16="http://schemas.microsoft.com/office/drawing/2014/main" id="{938F44F0-561B-4DFA-8D5B-37AD89EF36A4}"/>
              </a:ext>
            </a:extLst>
          </p:cNvPr>
          <p:cNvSpPr/>
          <p:nvPr/>
        </p:nvSpPr>
        <p:spPr>
          <a:xfrm>
            <a:off x="2334635"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Properties</a:t>
            </a:r>
            <a:endParaRPr lang="vi-VN" sz="2000" b="1">
              <a:solidFill>
                <a:schemeClr val="bg1"/>
              </a:solidFill>
              <a:latin typeface="+mj-lt"/>
            </a:endParaRPr>
          </a:p>
        </p:txBody>
      </p:sp>
      <p:sp>
        <p:nvSpPr>
          <p:cNvPr id="10" name="Content Placeholder 2">
            <a:extLst>
              <a:ext uri="{FF2B5EF4-FFF2-40B4-BE49-F238E27FC236}">
                <a16:creationId xmlns:a16="http://schemas.microsoft.com/office/drawing/2014/main" id="{3B6BBD7A-F542-45EE-A97E-C738C8736248}"/>
              </a:ext>
            </a:extLst>
          </p:cNvPr>
          <p:cNvSpPr txBox="1">
            <a:spLocks/>
          </p:cNvSpPr>
          <p:nvPr/>
        </p:nvSpPr>
        <p:spPr bwMode="auto">
          <a:xfrm>
            <a:off x="4651347" y="2655893"/>
            <a:ext cx="2428254" cy="2253564"/>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Focus</a:t>
            </a:r>
          </a:p>
          <a:p>
            <a:pPr marL="341313" indent="-341313" defTabSz="912813" eaLnBrk="0" hangingPunct="0">
              <a:spcBef>
                <a:spcPct val="20000"/>
              </a:spcBef>
              <a:buFontTx/>
              <a:buChar char="•"/>
              <a:defRPr/>
            </a:pPr>
            <a:r>
              <a:rPr lang="en-US" sz="2000" kern="0">
                <a:latin typeface="+mj-lt"/>
                <a:cs typeface="Calibri" pitchFamily="34" charset="0"/>
              </a:rPr>
              <a:t>GetNextControl</a:t>
            </a:r>
          </a:p>
          <a:p>
            <a:pPr marL="341313" indent="-341313" defTabSz="912813" eaLnBrk="0" hangingPunct="0">
              <a:spcBef>
                <a:spcPct val="20000"/>
              </a:spcBef>
              <a:buFontTx/>
              <a:buChar char="•"/>
              <a:defRPr/>
            </a:pPr>
            <a:r>
              <a:rPr lang="en-US" sz="2000" kern="0">
                <a:latin typeface="+mj-lt"/>
                <a:cs typeface="Calibri" pitchFamily="34" charset="0"/>
              </a:rPr>
              <a:t>Hide</a:t>
            </a:r>
          </a:p>
          <a:p>
            <a:pPr marL="341313" indent="-341313" defTabSz="912813" eaLnBrk="0" hangingPunct="0">
              <a:spcBef>
                <a:spcPct val="20000"/>
              </a:spcBef>
              <a:buFontTx/>
              <a:buChar char="•"/>
              <a:defRPr/>
            </a:pPr>
            <a:r>
              <a:rPr lang="en-US" sz="2000" kern="0">
                <a:latin typeface="+mj-lt"/>
                <a:cs typeface="Calibri" pitchFamily="34" charset="0"/>
              </a:rPr>
              <a:t>IsMNemonic</a:t>
            </a:r>
          </a:p>
          <a:p>
            <a:pPr marL="341313" indent="-341313" defTabSz="912813" eaLnBrk="0" hangingPunct="0">
              <a:spcBef>
                <a:spcPct val="20000"/>
              </a:spcBef>
              <a:buFontTx/>
              <a:buChar char="•"/>
              <a:defRPr/>
            </a:pPr>
            <a:r>
              <a:rPr lang="en-US" sz="2000" kern="0">
                <a:latin typeface="+mj-lt"/>
                <a:cs typeface="Calibri" pitchFamily="34" charset="0"/>
              </a:rPr>
              <a:t>Select</a:t>
            </a:r>
          </a:p>
          <a:p>
            <a:pPr marL="341313" indent="-341313" defTabSz="912813" eaLnBrk="0" hangingPunct="0">
              <a:spcBef>
                <a:spcPct val="20000"/>
              </a:spcBef>
              <a:buFontTx/>
              <a:buChar char="•"/>
              <a:defRPr/>
            </a:pPr>
            <a:r>
              <a:rPr lang="en-US" sz="2000" kern="0">
                <a:latin typeface="+mj-lt"/>
                <a:cs typeface="Calibri" pitchFamily="34" charset="0"/>
              </a:rPr>
              <a:t>Show</a:t>
            </a:r>
          </a:p>
        </p:txBody>
      </p:sp>
      <p:sp>
        <p:nvSpPr>
          <p:cNvPr id="11" name="Rectangle 10">
            <a:extLst>
              <a:ext uri="{FF2B5EF4-FFF2-40B4-BE49-F238E27FC236}">
                <a16:creationId xmlns:a16="http://schemas.microsoft.com/office/drawing/2014/main" id="{EF03AF02-54D5-4EAA-BAE4-D2435E522DBD}"/>
              </a:ext>
            </a:extLst>
          </p:cNvPr>
          <p:cNvSpPr/>
          <p:nvPr/>
        </p:nvSpPr>
        <p:spPr>
          <a:xfrm>
            <a:off x="4803748"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Method</a:t>
            </a:r>
            <a:endParaRPr lang="vi-VN" sz="2000" b="1">
              <a:solidFill>
                <a:schemeClr val="bg1"/>
              </a:solidFill>
              <a:latin typeface="+mj-lt"/>
            </a:endParaRPr>
          </a:p>
        </p:txBody>
      </p:sp>
      <p:sp>
        <p:nvSpPr>
          <p:cNvPr id="12" name="Content Placeholder 2">
            <a:extLst>
              <a:ext uri="{FF2B5EF4-FFF2-40B4-BE49-F238E27FC236}">
                <a16:creationId xmlns:a16="http://schemas.microsoft.com/office/drawing/2014/main" id="{A0ACAD2F-9F3B-4CD1-8694-D374228A535A}"/>
              </a:ext>
            </a:extLst>
          </p:cNvPr>
          <p:cNvSpPr txBox="1">
            <a:spLocks/>
          </p:cNvSpPr>
          <p:nvPr/>
        </p:nvSpPr>
        <p:spPr bwMode="auto">
          <a:xfrm>
            <a:off x="7206353" y="2579693"/>
            <a:ext cx="2428254" cy="3690478"/>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Click</a:t>
            </a:r>
          </a:p>
          <a:p>
            <a:pPr marL="341313" indent="-341313" defTabSz="912813" eaLnBrk="0" hangingPunct="0">
              <a:spcBef>
                <a:spcPct val="20000"/>
              </a:spcBef>
              <a:buFontTx/>
              <a:buChar char="•"/>
              <a:defRPr/>
            </a:pPr>
            <a:r>
              <a:rPr lang="en-US" sz="2000" kern="0">
                <a:latin typeface="+mj-lt"/>
                <a:cs typeface="Calibri" pitchFamily="34" charset="0"/>
              </a:rPr>
              <a:t>ControlAdd</a:t>
            </a:r>
          </a:p>
          <a:p>
            <a:pPr marL="341313" indent="-341313" defTabSz="912813" eaLnBrk="0" hangingPunct="0">
              <a:spcBef>
                <a:spcPct val="20000"/>
              </a:spcBef>
              <a:buFontTx/>
              <a:buChar char="•"/>
              <a:defRPr/>
            </a:pPr>
            <a:r>
              <a:rPr lang="en-US" sz="2000" kern="0">
                <a:latin typeface="+mj-lt"/>
                <a:cs typeface="Calibri" pitchFamily="34" charset="0"/>
              </a:rPr>
              <a:t>DoubleClick</a:t>
            </a:r>
          </a:p>
          <a:p>
            <a:pPr marL="341313" indent="-341313" defTabSz="912813" eaLnBrk="0" hangingPunct="0">
              <a:spcBef>
                <a:spcPct val="20000"/>
              </a:spcBef>
              <a:buFontTx/>
              <a:buChar char="•"/>
              <a:defRPr/>
            </a:pPr>
            <a:r>
              <a:rPr lang="en-US" sz="2000" kern="0">
                <a:latin typeface="+mj-lt"/>
                <a:cs typeface="Calibri" pitchFamily="34" charset="0"/>
              </a:rPr>
              <a:t>Validating</a:t>
            </a:r>
          </a:p>
          <a:p>
            <a:pPr marL="341313" indent="-341313" defTabSz="912813" eaLnBrk="0" hangingPunct="0">
              <a:spcBef>
                <a:spcPct val="20000"/>
              </a:spcBef>
              <a:buFontTx/>
              <a:buChar char="•"/>
              <a:defRPr/>
            </a:pPr>
            <a:r>
              <a:rPr lang="en-US" sz="2000" kern="0">
                <a:latin typeface="+mj-lt"/>
                <a:cs typeface="Calibri" pitchFamily="34" charset="0"/>
              </a:rPr>
              <a:t>Validated</a:t>
            </a:r>
          </a:p>
          <a:p>
            <a:pPr marL="341313" indent="-341313" defTabSz="912813" eaLnBrk="0" hangingPunct="0">
              <a:spcBef>
                <a:spcPct val="20000"/>
              </a:spcBef>
              <a:buFontTx/>
              <a:buChar char="•"/>
              <a:defRPr/>
            </a:pPr>
            <a:r>
              <a:rPr lang="en-US" sz="2000" kern="0">
                <a:latin typeface="+mj-lt"/>
                <a:cs typeface="Calibri" pitchFamily="34" charset="0"/>
              </a:rPr>
              <a:t>KeyPress</a:t>
            </a:r>
          </a:p>
          <a:p>
            <a:pPr marL="341313" indent="-341313" defTabSz="912813" eaLnBrk="0" hangingPunct="0">
              <a:spcBef>
                <a:spcPct val="20000"/>
              </a:spcBef>
              <a:buFontTx/>
              <a:buChar char="•"/>
              <a:defRPr/>
            </a:pPr>
            <a:r>
              <a:rPr lang="en-US" sz="2000" kern="0">
                <a:latin typeface="+mj-lt"/>
                <a:cs typeface="Calibri" pitchFamily="34" charset="0"/>
              </a:rPr>
              <a:t>Leave</a:t>
            </a:r>
          </a:p>
          <a:p>
            <a:pPr marL="341313" indent="-341313" defTabSz="912813" eaLnBrk="0" hangingPunct="0">
              <a:spcBef>
                <a:spcPct val="20000"/>
              </a:spcBef>
              <a:buFontTx/>
              <a:buChar char="•"/>
              <a:defRPr/>
            </a:pPr>
            <a:r>
              <a:rPr lang="en-US" sz="2000" kern="0">
                <a:latin typeface="+mj-lt"/>
                <a:cs typeface="Calibri" pitchFamily="34" charset="0"/>
              </a:rPr>
              <a:t>LostFocus</a:t>
            </a:r>
          </a:p>
          <a:p>
            <a:pPr marL="341313" indent="-341313" defTabSz="912813" eaLnBrk="0" hangingPunct="0">
              <a:spcBef>
                <a:spcPct val="20000"/>
              </a:spcBef>
              <a:buFontTx/>
              <a:buChar char="•"/>
              <a:defRPr/>
            </a:pPr>
            <a:r>
              <a:rPr lang="en-US" sz="2000" kern="0">
                <a:latin typeface="+mj-lt"/>
                <a:cs typeface="Calibri" pitchFamily="34" charset="0"/>
              </a:rPr>
              <a:t>MouseClick</a:t>
            </a:r>
          </a:p>
          <a:p>
            <a:pPr marL="341313" indent="-341313" defTabSz="912813" eaLnBrk="0" hangingPunct="0">
              <a:spcBef>
                <a:spcPct val="20000"/>
              </a:spcBef>
              <a:buFontTx/>
              <a:buChar char="•"/>
              <a:defRPr/>
            </a:pPr>
            <a:r>
              <a:rPr lang="en-US" sz="2000" kern="0">
                <a:latin typeface="+mj-lt"/>
                <a:cs typeface="Calibri" pitchFamily="34" charset="0"/>
              </a:rPr>
              <a:t>Move</a:t>
            </a:r>
          </a:p>
        </p:txBody>
      </p:sp>
      <p:sp>
        <p:nvSpPr>
          <p:cNvPr id="13" name="Rectangle 12">
            <a:extLst>
              <a:ext uri="{FF2B5EF4-FFF2-40B4-BE49-F238E27FC236}">
                <a16:creationId xmlns:a16="http://schemas.microsoft.com/office/drawing/2014/main" id="{5077609E-23FB-4087-87E0-0C8DA7EB4FEA}"/>
              </a:ext>
            </a:extLst>
          </p:cNvPr>
          <p:cNvSpPr/>
          <p:nvPr/>
        </p:nvSpPr>
        <p:spPr>
          <a:xfrm>
            <a:off x="7282553"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Event</a:t>
            </a:r>
            <a:endParaRPr lang="vi-VN" sz="2000" b="1">
              <a:solidFill>
                <a:schemeClr val="bg1"/>
              </a:solidFill>
              <a:latin typeface="+mj-lt"/>
            </a:endParaRPr>
          </a:p>
        </p:txBody>
      </p:sp>
      <p:sp>
        <p:nvSpPr>
          <p:cNvPr id="15" name="TextBox 14">
            <a:extLst>
              <a:ext uri="{FF2B5EF4-FFF2-40B4-BE49-F238E27FC236}">
                <a16:creationId xmlns:a16="http://schemas.microsoft.com/office/drawing/2014/main" id="{E9CEBE77-20C9-419C-81E7-CBD080456B45}"/>
              </a:ext>
            </a:extLst>
          </p:cNvPr>
          <p:cNvSpPr txBox="1"/>
          <p:nvPr/>
        </p:nvSpPr>
        <p:spPr>
          <a:xfrm>
            <a:off x="-54426" y="1368179"/>
            <a:ext cx="9993083" cy="618374"/>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Control class:  </a:t>
            </a:r>
            <a:r>
              <a:rPr lang="en-US" sz="2600">
                <a:solidFill>
                  <a:srgbClr val="111111"/>
                </a:solidFill>
                <a:latin typeface="+mj-lt"/>
              </a:rPr>
              <a:t>Base class of all controls available in WinForms</a:t>
            </a:r>
            <a:endParaRPr lang="vi-VN" sz="2600">
              <a:solidFill>
                <a:srgbClr val="111111"/>
              </a:solidFill>
              <a:latin typeface="+mj-lt"/>
            </a:endParaRPr>
          </a:p>
        </p:txBody>
      </p:sp>
    </p:spTree>
    <p:extLst>
      <p:ext uri="{BB962C8B-B14F-4D97-AF65-F5344CB8AC3E}">
        <p14:creationId xmlns:p14="http://schemas.microsoft.com/office/powerpoint/2010/main" val="347214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Label</a:t>
            </a:r>
          </a:p>
        </p:txBody>
      </p:sp>
      <p:sp>
        <p:nvSpPr>
          <p:cNvPr id="6" name="TextBox 5">
            <a:extLst>
              <a:ext uri="{FF2B5EF4-FFF2-40B4-BE49-F238E27FC236}">
                <a16:creationId xmlns:a16="http://schemas.microsoft.com/office/drawing/2014/main" id="{DC40B99B-89B9-4DBA-B286-85BE9A31140F}"/>
              </a:ext>
            </a:extLst>
          </p:cNvPr>
          <p:cNvSpPr txBox="1"/>
          <p:nvPr/>
        </p:nvSpPr>
        <p:spPr>
          <a:xfrm>
            <a:off x="-45984" y="1392594"/>
            <a:ext cx="12101350" cy="1384995"/>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Label controls are used to display text that cannot be edited by the user. They're used to identify objects on a form and to provide a description of what a certain control represents or does</a:t>
            </a:r>
            <a:endParaRPr lang="en-US" sz="2800" dirty="0">
              <a:solidFill>
                <a:srgbClr val="111111"/>
              </a:solidFill>
              <a:latin typeface="+mj-lt"/>
            </a:endParaRPr>
          </a:p>
        </p:txBody>
      </p:sp>
      <p:pic>
        <p:nvPicPr>
          <p:cNvPr id="2" name="Picture 1">
            <a:extLst>
              <a:ext uri="{FF2B5EF4-FFF2-40B4-BE49-F238E27FC236}">
                <a16:creationId xmlns:a16="http://schemas.microsoft.com/office/drawing/2014/main" id="{7C71077A-4993-46F8-A390-4F0E62643641}"/>
              </a:ext>
            </a:extLst>
          </p:cNvPr>
          <p:cNvPicPr>
            <a:picLocks noChangeAspect="1"/>
          </p:cNvPicPr>
          <p:nvPr/>
        </p:nvPicPr>
        <p:blipFill>
          <a:blip r:embed="rId3"/>
          <a:stretch>
            <a:fillRect/>
          </a:stretch>
        </p:blipFill>
        <p:spPr>
          <a:xfrm>
            <a:off x="2035753" y="2843143"/>
            <a:ext cx="8336304" cy="3627046"/>
          </a:xfrm>
          <a:prstGeom prst="rect">
            <a:avLst/>
          </a:prstGeom>
        </p:spPr>
      </p:pic>
    </p:spTree>
    <p:extLst>
      <p:ext uri="{BB962C8B-B14F-4D97-AF65-F5344CB8AC3E}">
        <p14:creationId xmlns:p14="http://schemas.microsoft.com/office/powerpoint/2010/main" val="31731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97565" y="1660634"/>
            <a:ext cx="11794435" cy="4708635"/>
          </a:xfrm>
        </p:spPr>
        <p:txBody>
          <a:bodyPr>
            <a:noAutofit/>
          </a:bodyPr>
          <a:lstStyle/>
          <a:p>
            <a:pPr marL="342900" indent="-342900">
              <a:lnSpc>
                <a:spcPct val="100000"/>
              </a:lnSpc>
              <a:spcBef>
                <a:spcPts val="600"/>
              </a:spcBef>
              <a:spcAft>
                <a:spcPts val="600"/>
              </a:spcAft>
              <a:buClr>
                <a:srgbClr val="973735"/>
              </a:buClr>
              <a:buSzPct val="50000"/>
              <a:buFont typeface="Wingdings" pitchFamily="2" charset="2"/>
              <a:buChar char="u"/>
              <a:defRPr/>
            </a:pPr>
            <a:r>
              <a:rPr lang="en-US"/>
              <a:t>Overview Windows Forms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type Controls and Components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Common Controls: Label, TextBox, MaskedTextBox,etc</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Menu, ProgressBar and Timer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Position and Layout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Windows Forms Application</a:t>
            </a:r>
          </a:p>
          <a:p>
            <a:pPr marL="342900" indent="-342900">
              <a:lnSpc>
                <a:spcPct val="100000"/>
              </a:lnSpc>
              <a:spcBef>
                <a:spcPts val="600"/>
              </a:spcBef>
              <a:spcAft>
                <a:spcPts val="600"/>
              </a:spcAft>
              <a:buClr>
                <a:srgbClr val="973735"/>
              </a:buClr>
              <a:buSzPct val="50000"/>
              <a:buFont typeface="Wingdings" pitchFamily="2" charset="2"/>
              <a:buChar char="u"/>
              <a:defRPr/>
            </a:pPr>
            <a:r>
              <a:rPr lang="en-US" sz="2800"/>
              <a:t>Demo creating and using Menu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MDI Application in </a:t>
            </a:r>
            <a:r>
              <a:rPr lang="en-US" sz="2800"/>
              <a:t>WinForm</a:t>
            </a: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410505" y="676106"/>
            <a:ext cx="10806720" cy="748017"/>
          </a:xfrm>
        </p:spPr>
        <p:txBody>
          <a:bodyPr>
            <a:normAutofit/>
          </a:bodyPr>
          <a:lstStyle/>
          <a:p>
            <a:r>
              <a:rPr lang="en-US" sz="4000" b="1" dirty="0"/>
              <a:t>Objectives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533238"/>
            <a:ext cx="1156663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A TextBox control accepts user input on a Form</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8050EE5A-15C8-47C2-A259-49512C3A93FE}"/>
              </a:ext>
            </a:extLst>
          </p:cNvPr>
          <p:cNvPicPr>
            <a:picLocks noChangeAspect="1"/>
          </p:cNvPicPr>
          <p:nvPr/>
        </p:nvPicPr>
        <p:blipFill>
          <a:blip r:embed="rId3"/>
          <a:stretch>
            <a:fillRect/>
          </a:stretch>
        </p:blipFill>
        <p:spPr>
          <a:xfrm>
            <a:off x="0" y="2331505"/>
            <a:ext cx="7876715" cy="3596952"/>
          </a:xfrm>
          <a:prstGeom prst="rect">
            <a:avLst/>
          </a:prstGeom>
        </p:spPr>
      </p:pic>
      <p:pic>
        <p:nvPicPr>
          <p:cNvPr id="14" name="Picture 13">
            <a:extLst>
              <a:ext uri="{FF2B5EF4-FFF2-40B4-BE49-F238E27FC236}">
                <a16:creationId xmlns:a16="http://schemas.microsoft.com/office/drawing/2014/main" id="{64F0EFD1-A3AB-499E-A525-C194502CF750}"/>
              </a:ext>
            </a:extLst>
          </p:cNvPr>
          <p:cNvPicPr>
            <a:picLocks noChangeAspect="1"/>
          </p:cNvPicPr>
          <p:nvPr/>
        </p:nvPicPr>
        <p:blipFill>
          <a:blip r:embed="rId4"/>
          <a:stretch>
            <a:fillRect/>
          </a:stretch>
        </p:blipFill>
        <p:spPr>
          <a:xfrm>
            <a:off x="8569415" y="2405075"/>
            <a:ext cx="3559522" cy="3617716"/>
          </a:xfrm>
          <a:prstGeom prst="rect">
            <a:avLst/>
          </a:prstGeom>
        </p:spPr>
      </p:pic>
    </p:spTree>
    <p:extLst>
      <p:ext uri="{BB962C8B-B14F-4D97-AF65-F5344CB8AC3E}">
        <p14:creationId xmlns:p14="http://schemas.microsoft.com/office/powerpoint/2010/main" val="2606964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MaskedTextBox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512216"/>
            <a:ext cx="12207766"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MaskedTextBox control provides a validation mechanism for user input on a Form. When we want a TextBox to accept a date in mm/dd/yyyy format, we can set masking in the MaskedTextBox</a:t>
            </a:r>
            <a:endParaRPr lang="en-US" sz="2600" dirty="0">
              <a:solidFill>
                <a:srgbClr val="111111"/>
              </a:solidFill>
              <a:latin typeface="+mj-lt"/>
            </a:endParaRPr>
          </a:p>
        </p:txBody>
      </p:sp>
      <p:pic>
        <p:nvPicPr>
          <p:cNvPr id="15" name="Picture 14">
            <a:extLst>
              <a:ext uri="{FF2B5EF4-FFF2-40B4-BE49-F238E27FC236}">
                <a16:creationId xmlns:a16="http://schemas.microsoft.com/office/drawing/2014/main" id="{DFE2CF9B-6B37-41E7-9581-3D9FBFB26351}"/>
              </a:ext>
            </a:extLst>
          </p:cNvPr>
          <p:cNvPicPr>
            <a:picLocks noChangeAspect="1"/>
          </p:cNvPicPr>
          <p:nvPr/>
        </p:nvPicPr>
        <p:blipFill>
          <a:blip r:embed="rId3"/>
          <a:stretch>
            <a:fillRect/>
          </a:stretch>
        </p:blipFill>
        <p:spPr>
          <a:xfrm>
            <a:off x="-95156" y="2937575"/>
            <a:ext cx="7111568" cy="2450249"/>
          </a:xfrm>
          <a:prstGeom prst="rect">
            <a:avLst/>
          </a:prstGeom>
        </p:spPr>
      </p:pic>
      <p:pic>
        <p:nvPicPr>
          <p:cNvPr id="17" name="Picture 16">
            <a:extLst>
              <a:ext uri="{FF2B5EF4-FFF2-40B4-BE49-F238E27FC236}">
                <a16:creationId xmlns:a16="http://schemas.microsoft.com/office/drawing/2014/main" id="{F6699910-0454-46B1-8FAE-6219FACD88DF}"/>
              </a:ext>
            </a:extLst>
          </p:cNvPr>
          <p:cNvPicPr>
            <a:picLocks noChangeAspect="1"/>
          </p:cNvPicPr>
          <p:nvPr/>
        </p:nvPicPr>
        <p:blipFill>
          <a:blip r:embed="rId4"/>
          <a:stretch>
            <a:fillRect/>
          </a:stretch>
        </p:blipFill>
        <p:spPr>
          <a:xfrm>
            <a:off x="7047942" y="3000637"/>
            <a:ext cx="5102016" cy="3449154"/>
          </a:xfrm>
          <a:prstGeom prst="rect">
            <a:avLst/>
          </a:prstGeom>
        </p:spPr>
      </p:pic>
    </p:spTree>
    <p:extLst>
      <p:ext uri="{BB962C8B-B14F-4D97-AF65-F5344CB8AC3E}">
        <p14:creationId xmlns:p14="http://schemas.microsoft.com/office/powerpoint/2010/main" val="102578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393CC-5DC5-4DD9-BA36-3CE079D1F4A4}"/>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B7EF46C3-103E-4999-B59E-1F0A53402483}"/>
              </a:ext>
            </a:extLst>
          </p:cNvPr>
          <p:cNvSpPr>
            <a:spLocks noGrp="1"/>
          </p:cNvSpPr>
          <p:nvPr>
            <p:ph type="sldNum" sz="quarter" idx="12"/>
          </p:nvPr>
        </p:nvSpPr>
        <p:spPr/>
        <p:txBody>
          <a:bodyPr/>
          <a:lstStyle/>
          <a:p>
            <a:fld id="{CC0149FD-98BB-4821-915B-09C9BFE4B727}" type="slidenum">
              <a:rPr lang="en-US" smtClean="0"/>
              <a:pPr/>
              <a:t>22</a:t>
            </a:fld>
            <a:endParaRPr lang="en-US" dirty="0"/>
          </a:p>
        </p:txBody>
      </p:sp>
      <p:graphicFrame>
        <p:nvGraphicFramePr>
          <p:cNvPr id="6" name="Content Placeholder 4">
            <a:extLst>
              <a:ext uri="{FF2B5EF4-FFF2-40B4-BE49-F238E27FC236}">
                <a16:creationId xmlns:a16="http://schemas.microsoft.com/office/drawing/2014/main" id="{ADD45742-1D63-436C-ADCF-124D682237DC}"/>
              </a:ext>
            </a:extLst>
          </p:cNvPr>
          <p:cNvGraphicFramePr>
            <a:graphicFrameLocks noGrp="1"/>
          </p:cNvGraphicFramePr>
          <p:nvPr>
            <p:ph idx="1"/>
            <p:extLst>
              <p:ext uri="{D42A27DB-BD31-4B8C-83A1-F6EECF244321}">
                <p14:modId xmlns:p14="http://schemas.microsoft.com/office/powerpoint/2010/main" val="1146031160"/>
              </p:ext>
            </p:extLst>
          </p:nvPr>
        </p:nvGraphicFramePr>
        <p:xfrm>
          <a:off x="1119105" y="1673437"/>
          <a:ext cx="9953790" cy="4724400"/>
        </p:xfrm>
        <a:graphic>
          <a:graphicData uri="http://schemas.openxmlformats.org/drawingml/2006/table">
            <a:tbl>
              <a:tblPr firstRow="1" bandRow="1">
                <a:tableStyleId>{7DF18680-E054-41AD-8BC1-D1AEF772440D}</a:tableStyleId>
              </a:tblPr>
              <a:tblGrid>
                <a:gridCol w="904317">
                  <a:extLst>
                    <a:ext uri="{9D8B030D-6E8A-4147-A177-3AD203B41FA5}">
                      <a16:colId xmlns:a16="http://schemas.microsoft.com/office/drawing/2014/main" val="20000"/>
                    </a:ext>
                  </a:extLst>
                </a:gridCol>
                <a:gridCol w="9049473">
                  <a:extLst>
                    <a:ext uri="{9D8B030D-6E8A-4147-A177-3AD203B41FA5}">
                      <a16:colId xmlns:a16="http://schemas.microsoft.com/office/drawing/2014/main" val="20001"/>
                    </a:ext>
                  </a:extLst>
                </a:gridCol>
              </a:tblGrid>
              <a:tr h="370840">
                <a:tc>
                  <a:txBody>
                    <a:bodyPr/>
                    <a:lstStyle/>
                    <a:p>
                      <a:r>
                        <a:rPr lang="en-US" sz="1800"/>
                        <a:t>Mask</a:t>
                      </a:r>
                      <a:endParaRPr lang="en-US" sz="1800">
                        <a:latin typeface="Arial" panose="020B0604020202020204" pitchFamily="34" charset="0"/>
                        <a:cs typeface="Arial" panose="020B0604020202020204" pitchFamily="34" charset="0"/>
                      </a:endParaRPr>
                    </a:p>
                  </a:txBody>
                  <a:tcPr/>
                </a:tc>
                <a:tc>
                  <a:txBody>
                    <a:bodyPr/>
                    <a:lstStyle/>
                    <a:p>
                      <a:r>
                        <a:rPr lang="en-US" sz="1800"/>
                        <a:t>Description</a:t>
                      </a:r>
                      <a:endParaRPr lang="en-US" sz="1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a:t>0</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required. [0-9]</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1"/>
                  </a:ext>
                </a:extLst>
              </a:tr>
              <a:tr h="370840">
                <a:tc>
                  <a:txBody>
                    <a:bodyPr/>
                    <a:lstStyle/>
                    <a:p>
                      <a:r>
                        <a:rPr lang="en-US" sz="1800"/>
                        <a:t>9</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2"/>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 If this position is blank in the mask, it will be rendered as a space in the </a:t>
                      </a:r>
                      <a:r>
                        <a:rPr lang="en-US" sz="1800">
                          <a:solidFill>
                            <a:srgbClr val="0000FF"/>
                          </a:solidFill>
                          <a:hlinkClick r:id="rId2" action="ppaction://hlinkfile"/>
                        </a:rPr>
                        <a:t>Text</a:t>
                      </a:r>
                      <a:r>
                        <a:rPr lang="en-US" sz="1800"/>
                        <a:t> property. Plus (+) and minus (-) are allowed</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3"/>
                  </a:ext>
                </a:extLst>
              </a:tr>
              <a:tr h="370840">
                <a:tc>
                  <a:txBody>
                    <a:bodyPr/>
                    <a:lstStyle/>
                    <a:p>
                      <a:r>
                        <a:rPr lang="en-US" sz="1800"/>
                        <a:t>L</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required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4"/>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optional.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5"/>
                  </a:ext>
                </a:extLst>
              </a:tr>
              <a:tr h="370840">
                <a:tc>
                  <a:txBody>
                    <a:bodyPr/>
                    <a:lstStyle/>
                    <a:p>
                      <a:r>
                        <a:rPr lang="en-US" sz="1800"/>
                        <a:t>&amp;</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required. If the </a:t>
                      </a:r>
                      <a:r>
                        <a:rPr lang="en-US" sz="1800">
                          <a:hlinkClick r:id="rId3" action="ppaction://hlinkfile"/>
                        </a:rPr>
                        <a:t>AsciiOnly</a:t>
                      </a:r>
                      <a:r>
                        <a:rPr lang="en-US" sz="1800"/>
                        <a:t> property = true, behaves like the "L" </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6"/>
                  </a:ext>
                </a:extLst>
              </a:tr>
              <a:tr h="370840">
                <a:tc>
                  <a:txBody>
                    <a:bodyPr/>
                    <a:lstStyle/>
                    <a:p>
                      <a:r>
                        <a:rPr lang="en-US" sz="1800"/>
                        <a:t>C</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optional. Any non-control character. If the </a:t>
                      </a:r>
                      <a:r>
                        <a:rPr lang="en-US" sz="1800">
                          <a:hlinkClick r:id="rId3" action="ppaction://hlinkfile"/>
                        </a:rPr>
                        <a:t>AsciiOnly</a:t>
                      </a:r>
                      <a:r>
                        <a:rPr lang="en-US" sz="1800"/>
                        <a:t> property =true, this element behaves like the "?" element</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7"/>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optional. If the </a:t>
                      </a:r>
                      <a:r>
                        <a:rPr lang="en-US" sz="1800">
                          <a:hlinkClick r:id="rId3" action="ppaction://hlinkfile"/>
                        </a:rPr>
                        <a:t>AsciiOnly</a:t>
                      </a:r>
                      <a:r>
                        <a:rPr lang="en-US" sz="1800"/>
                        <a:t> property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8"/>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optional. If the </a:t>
                      </a:r>
                      <a:r>
                        <a:rPr lang="en-US" sz="1800">
                          <a:hlinkClick r:id="rId3" action="ppaction://hlinkfile"/>
                        </a:rPr>
                        <a:t>AsciiOnly</a:t>
                      </a:r>
                      <a:r>
                        <a:rPr lang="en-US" sz="1800"/>
                        <a:t> property is set to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46179646-0AE6-4CB6-9C6D-314E7D350BD4}"/>
              </a:ext>
            </a:extLst>
          </p:cNvPr>
          <p:cNvSpPr>
            <a:spLocks noGrp="1"/>
          </p:cNvSpPr>
          <p:nvPr>
            <p:ph type="title"/>
          </p:nvPr>
        </p:nvSpPr>
        <p:spPr>
          <a:xfrm>
            <a:off x="396764" y="720006"/>
            <a:ext cx="11154104" cy="575433"/>
          </a:xfrm>
        </p:spPr>
        <p:txBody>
          <a:bodyPr>
            <a:noAutofit/>
          </a:bodyPr>
          <a:lstStyle/>
          <a:p>
            <a:r>
              <a:rPr lang="en-US" sz="4000" b="1"/>
              <a:t>MaskedTextBox</a:t>
            </a:r>
          </a:p>
        </p:txBody>
      </p:sp>
    </p:spTree>
    <p:extLst>
      <p:ext uri="{BB962C8B-B14F-4D97-AF65-F5344CB8AC3E}">
        <p14:creationId xmlns:p14="http://schemas.microsoft.com/office/powerpoint/2010/main" val="165089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59665"/>
            <a:ext cx="12207766"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Button control is a child control placed on a Form and used to process click event and can be clicked by a mouse click or by pressing ENTER or ESC keys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912B65A3-D352-43FF-A610-656DA4CAC649}"/>
              </a:ext>
            </a:extLst>
          </p:cNvPr>
          <p:cNvPicPr>
            <a:picLocks noChangeAspect="1"/>
          </p:cNvPicPr>
          <p:nvPr/>
        </p:nvPicPr>
        <p:blipFill>
          <a:blip r:embed="rId3"/>
          <a:stretch>
            <a:fillRect/>
          </a:stretch>
        </p:blipFill>
        <p:spPr>
          <a:xfrm>
            <a:off x="-15766" y="2516443"/>
            <a:ext cx="7748688" cy="2816596"/>
          </a:xfrm>
          <a:prstGeom prst="rect">
            <a:avLst/>
          </a:prstGeom>
        </p:spPr>
      </p:pic>
      <p:pic>
        <p:nvPicPr>
          <p:cNvPr id="7" name="Picture 6">
            <a:extLst>
              <a:ext uri="{FF2B5EF4-FFF2-40B4-BE49-F238E27FC236}">
                <a16:creationId xmlns:a16="http://schemas.microsoft.com/office/drawing/2014/main" id="{B5460011-B4D4-49AD-9E94-61408A20CA71}"/>
              </a:ext>
            </a:extLst>
          </p:cNvPr>
          <p:cNvPicPr>
            <a:picLocks noChangeAspect="1"/>
          </p:cNvPicPr>
          <p:nvPr/>
        </p:nvPicPr>
        <p:blipFill>
          <a:blip r:embed="rId4"/>
          <a:stretch>
            <a:fillRect/>
          </a:stretch>
        </p:blipFill>
        <p:spPr>
          <a:xfrm>
            <a:off x="8236833" y="2601231"/>
            <a:ext cx="3850063" cy="3809106"/>
          </a:xfrm>
          <a:prstGeom prst="rect">
            <a:avLst/>
          </a:prstGeom>
        </p:spPr>
      </p:pic>
    </p:spTree>
    <p:extLst>
      <p:ext uri="{BB962C8B-B14F-4D97-AF65-F5344CB8AC3E}">
        <p14:creationId xmlns:p14="http://schemas.microsoft.com/office/powerpoint/2010/main" val="218930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38644"/>
            <a:ext cx="12102663" cy="1821011"/>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control provides a user interface to display a list of items. Users can select one or more items from the list</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may be used to display multiple columns and these columns may have images and other controls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3A3D6873-B4BC-46B1-BDA8-0C778DA6663F}"/>
              </a:ext>
            </a:extLst>
          </p:cNvPr>
          <p:cNvPicPr>
            <a:picLocks noChangeAspect="1"/>
          </p:cNvPicPr>
          <p:nvPr/>
        </p:nvPicPr>
        <p:blipFill>
          <a:blip r:embed="rId3"/>
          <a:stretch>
            <a:fillRect/>
          </a:stretch>
        </p:blipFill>
        <p:spPr>
          <a:xfrm>
            <a:off x="-15767" y="3355430"/>
            <a:ext cx="8023031" cy="2274005"/>
          </a:xfrm>
          <a:prstGeom prst="rect">
            <a:avLst/>
          </a:prstGeom>
        </p:spPr>
      </p:pic>
      <p:pic>
        <p:nvPicPr>
          <p:cNvPr id="14" name="Picture 13">
            <a:extLst>
              <a:ext uri="{FF2B5EF4-FFF2-40B4-BE49-F238E27FC236}">
                <a16:creationId xmlns:a16="http://schemas.microsoft.com/office/drawing/2014/main" id="{42EB939C-25AF-4CC0-A75D-A2B5151A8E3A}"/>
              </a:ext>
            </a:extLst>
          </p:cNvPr>
          <p:cNvPicPr>
            <a:picLocks noChangeAspect="1"/>
          </p:cNvPicPr>
          <p:nvPr/>
        </p:nvPicPr>
        <p:blipFill>
          <a:blip r:embed="rId4"/>
          <a:stretch>
            <a:fillRect/>
          </a:stretch>
        </p:blipFill>
        <p:spPr>
          <a:xfrm>
            <a:off x="8348301" y="3392350"/>
            <a:ext cx="3764129" cy="3025663"/>
          </a:xfrm>
          <a:prstGeom prst="rect">
            <a:avLst/>
          </a:prstGeom>
        </p:spPr>
      </p:pic>
    </p:spTree>
    <p:extLst>
      <p:ext uri="{BB962C8B-B14F-4D97-AF65-F5344CB8AC3E}">
        <p14:creationId xmlns:p14="http://schemas.microsoft.com/office/powerpoint/2010/main" val="25890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ComboBox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59666"/>
            <a:ext cx="12118428"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ComboBox control provides combined functionality of a text box and a listbox in a single control. Only one list item is displayed at one time in a ComboBox and rest of the available items are loaded in a drop down list</a:t>
            </a:r>
            <a:endParaRPr lang="en-US" sz="2600" dirty="0">
              <a:solidFill>
                <a:srgbClr val="111111"/>
              </a:solidFill>
              <a:latin typeface="+mj-lt"/>
            </a:endParaRPr>
          </a:p>
        </p:txBody>
      </p:sp>
      <p:pic>
        <p:nvPicPr>
          <p:cNvPr id="13" name="Picture 12">
            <a:extLst>
              <a:ext uri="{FF2B5EF4-FFF2-40B4-BE49-F238E27FC236}">
                <a16:creationId xmlns:a16="http://schemas.microsoft.com/office/drawing/2014/main" id="{9DC246AA-CC1C-48AD-BB3C-F1FF95C3CF7C}"/>
              </a:ext>
            </a:extLst>
          </p:cNvPr>
          <p:cNvPicPr>
            <a:picLocks noChangeAspect="1"/>
          </p:cNvPicPr>
          <p:nvPr/>
        </p:nvPicPr>
        <p:blipFill>
          <a:blip r:embed="rId3"/>
          <a:stretch>
            <a:fillRect/>
          </a:stretch>
        </p:blipFill>
        <p:spPr>
          <a:xfrm>
            <a:off x="8309413" y="2916555"/>
            <a:ext cx="3819525" cy="2286000"/>
          </a:xfrm>
          <a:prstGeom prst="rect">
            <a:avLst/>
          </a:prstGeom>
        </p:spPr>
      </p:pic>
      <p:pic>
        <p:nvPicPr>
          <p:cNvPr id="14" name="Picture 13">
            <a:extLst>
              <a:ext uri="{FF2B5EF4-FFF2-40B4-BE49-F238E27FC236}">
                <a16:creationId xmlns:a16="http://schemas.microsoft.com/office/drawing/2014/main" id="{987CA178-F6E6-488E-B32B-64BDDE928C05}"/>
              </a:ext>
            </a:extLst>
          </p:cNvPr>
          <p:cNvPicPr>
            <a:picLocks noChangeAspect="1"/>
          </p:cNvPicPr>
          <p:nvPr/>
        </p:nvPicPr>
        <p:blipFill>
          <a:blip r:embed="rId4"/>
          <a:stretch>
            <a:fillRect/>
          </a:stretch>
        </p:blipFill>
        <p:spPr>
          <a:xfrm>
            <a:off x="0" y="2806313"/>
            <a:ext cx="8124497" cy="3381765"/>
          </a:xfrm>
          <a:prstGeom prst="rect">
            <a:avLst/>
          </a:prstGeom>
        </p:spPr>
      </p:pic>
    </p:spTree>
    <p:extLst>
      <p:ext uri="{BB962C8B-B14F-4D97-AF65-F5344CB8AC3E}">
        <p14:creationId xmlns:p14="http://schemas.microsoft.com/office/powerpoint/2010/main" val="363449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More Controls</a:t>
            </a:r>
          </a:p>
        </p:txBody>
      </p:sp>
      <p:sp>
        <p:nvSpPr>
          <p:cNvPr id="8" name="Content Placeholder 2">
            <a:extLst>
              <a:ext uri="{FF2B5EF4-FFF2-40B4-BE49-F238E27FC236}">
                <a16:creationId xmlns:a16="http://schemas.microsoft.com/office/drawing/2014/main" id="{A3FDA72F-8583-4555-B068-FBDAA0E0ABDA}"/>
              </a:ext>
            </a:extLst>
          </p:cNvPr>
          <p:cNvSpPr>
            <a:spLocks noGrp="1"/>
          </p:cNvSpPr>
          <p:nvPr>
            <p:ph idx="1"/>
          </p:nvPr>
        </p:nvSpPr>
        <p:spPr>
          <a:xfrm>
            <a:off x="208892" y="1469459"/>
            <a:ext cx="6465177" cy="4941658"/>
          </a:xfrm>
        </p:spPr>
        <p:txBody>
          <a:bodyPr>
            <a:normAutofit fontScale="92500" lnSpcReduction="20000"/>
          </a:bodyPr>
          <a:lstStyle/>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Value Setting ControlForm class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RadioButton</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CheckListBox</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Grouping Controls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GroupBox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Panel</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Images Control</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PictureBox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ImageList</a:t>
            </a:r>
            <a:endParaRPr lang="vi-VN" sz="250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9928207-3B7A-4314-B107-A8D528049CEB}"/>
              </a:ext>
            </a:extLst>
          </p:cNvPr>
          <p:cNvPicPr>
            <a:picLocks noChangeAspect="1"/>
          </p:cNvPicPr>
          <p:nvPr/>
        </p:nvPicPr>
        <p:blipFill>
          <a:blip r:embed="rId3"/>
          <a:stretch>
            <a:fillRect/>
          </a:stretch>
        </p:blipFill>
        <p:spPr>
          <a:xfrm>
            <a:off x="6674069" y="1662093"/>
            <a:ext cx="5130363" cy="4451952"/>
          </a:xfrm>
          <a:prstGeom prst="rect">
            <a:avLst/>
          </a:prstGeom>
        </p:spPr>
      </p:pic>
    </p:spTree>
    <p:extLst>
      <p:ext uri="{BB962C8B-B14F-4D97-AF65-F5344CB8AC3E}">
        <p14:creationId xmlns:p14="http://schemas.microsoft.com/office/powerpoint/2010/main" val="259714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Grouping Control</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2" y="1470176"/>
            <a:ext cx="6664299" cy="3147272"/>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GroupBox</a:t>
            </a:r>
            <a:r>
              <a:rPr lang="en-US" sz="2600">
                <a:solidFill>
                  <a:srgbClr val="111111"/>
                </a:solidFill>
                <a:latin typeface="+mj-lt"/>
              </a:rPr>
              <a:t>: Represents a Windows control that displays a frame around a group of controls with an optional caption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Panel</a:t>
            </a:r>
            <a:r>
              <a:rPr lang="en-US" sz="2600">
                <a:solidFill>
                  <a:srgbClr val="111111"/>
                </a:solidFill>
                <a:latin typeface="+mj-lt"/>
              </a:rPr>
              <a:t>: Used to group collections of controls.</a:t>
            </a:r>
            <a:endParaRPr lang="en-US" sz="2600" dirty="0">
              <a:solidFill>
                <a:srgbClr val="111111"/>
              </a:solidFill>
              <a:latin typeface="+mj-lt"/>
            </a:endParaRPr>
          </a:p>
        </p:txBody>
      </p:sp>
      <p:grpSp>
        <p:nvGrpSpPr>
          <p:cNvPr id="14" name="Group 13">
            <a:extLst>
              <a:ext uri="{FF2B5EF4-FFF2-40B4-BE49-F238E27FC236}">
                <a16:creationId xmlns:a16="http://schemas.microsoft.com/office/drawing/2014/main" id="{4EB72B76-8248-49D0-9FEB-B2BC9CF93DFA}"/>
              </a:ext>
            </a:extLst>
          </p:cNvPr>
          <p:cNvGrpSpPr/>
          <p:nvPr/>
        </p:nvGrpSpPr>
        <p:grpSpPr>
          <a:xfrm>
            <a:off x="6892622" y="1774975"/>
            <a:ext cx="5183764" cy="3974184"/>
            <a:chOff x="7302526" y="1795996"/>
            <a:chExt cx="4794881" cy="3777785"/>
          </a:xfrm>
        </p:grpSpPr>
        <p:pic>
          <p:nvPicPr>
            <p:cNvPr id="8" name="Picture 7">
              <a:extLst>
                <a:ext uri="{FF2B5EF4-FFF2-40B4-BE49-F238E27FC236}">
                  <a16:creationId xmlns:a16="http://schemas.microsoft.com/office/drawing/2014/main" id="{F60F03CD-C808-48B4-87A4-A26B63CBC2E6}"/>
                </a:ext>
              </a:extLst>
            </p:cNvPr>
            <p:cNvPicPr>
              <a:picLocks noChangeAspect="1"/>
            </p:cNvPicPr>
            <p:nvPr/>
          </p:nvPicPr>
          <p:blipFill>
            <a:blip r:embed="rId3"/>
            <a:stretch>
              <a:fillRect/>
            </a:stretch>
          </p:blipFill>
          <p:spPr>
            <a:xfrm>
              <a:off x="7302526" y="1795996"/>
              <a:ext cx="4794881" cy="3777785"/>
            </a:xfrm>
            <a:prstGeom prst="rect">
              <a:avLst/>
            </a:prstGeom>
          </p:spPr>
        </p:pic>
        <p:sp>
          <p:nvSpPr>
            <p:cNvPr id="12" name="Rectangle 11">
              <a:extLst>
                <a:ext uri="{FF2B5EF4-FFF2-40B4-BE49-F238E27FC236}">
                  <a16:creationId xmlns:a16="http://schemas.microsoft.com/office/drawing/2014/main" id="{07836715-9139-4611-8380-39151FC99F38}"/>
                </a:ext>
              </a:extLst>
            </p:cNvPr>
            <p:cNvSpPr/>
            <p:nvPr/>
          </p:nvSpPr>
          <p:spPr>
            <a:xfrm>
              <a:off x="7365259" y="2375338"/>
              <a:ext cx="3439376"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70453E-F814-4144-971B-C86DA3126479}"/>
                </a:ext>
              </a:extLst>
            </p:cNvPr>
            <p:cNvSpPr/>
            <p:nvPr/>
          </p:nvSpPr>
          <p:spPr>
            <a:xfrm>
              <a:off x="8918625" y="3953539"/>
              <a:ext cx="3073677"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045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RadioButton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98037" y="1413298"/>
            <a:ext cx="12192000"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RadioButton control provides a round interface to select one option from a number of options. Radio buttons are usually placed in a group on a container control, such as a Panel or a GroupBox, and one of them is selected</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65686630-A558-4373-B6A5-BD21EA8BDFA6}"/>
              </a:ext>
            </a:extLst>
          </p:cNvPr>
          <p:cNvPicPr>
            <a:picLocks noChangeAspect="1"/>
          </p:cNvPicPr>
          <p:nvPr/>
        </p:nvPicPr>
        <p:blipFill>
          <a:blip r:embed="rId3"/>
          <a:stretch>
            <a:fillRect/>
          </a:stretch>
        </p:blipFill>
        <p:spPr>
          <a:xfrm>
            <a:off x="0" y="2748258"/>
            <a:ext cx="7791363" cy="2097206"/>
          </a:xfrm>
          <a:prstGeom prst="rect">
            <a:avLst/>
          </a:prstGeom>
        </p:spPr>
      </p:pic>
      <p:grpSp>
        <p:nvGrpSpPr>
          <p:cNvPr id="16" name="Group 15">
            <a:extLst>
              <a:ext uri="{FF2B5EF4-FFF2-40B4-BE49-F238E27FC236}">
                <a16:creationId xmlns:a16="http://schemas.microsoft.com/office/drawing/2014/main" id="{E5B62BEE-E3A2-465D-BA4F-D2EB1E6EDA46}"/>
              </a:ext>
            </a:extLst>
          </p:cNvPr>
          <p:cNvGrpSpPr/>
          <p:nvPr/>
        </p:nvGrpSpPr>
        <p:grpSpPr>
          <a:xfrm>
            <a:off x="7906973" y="2814247"/>
            <a:ext cx="4137878" cy="3586550"/>
            <a:chOff x="7791363" y="2719657"/>
            <a:chExt cx="4302600" cy="3733648"/>
          </a:xfrm>
        </p:grpSpPr>
        <p:pic>
          <p:nvPicPr>
            <p:cNvPr id="14" name="Picture 13">
              <a:extLst>
                <a:ext uri="{FF2B5EF4-FFF2-40B4-BE49-F238E27FC236}">
                  <a16:creationId xmlns:a16="http://schemas.microsoft.com/office/drawing/2014/main" id="{DB587DB8-DF38-4E58-BD0A-34C276B6B244}"/>
                </a:ext>
              </a:extLst>
            </p:cNvPr>
            <p:cNvPicPr>
              <a:picLocks noChangeAspect="1"/>
            </p:cNvPicPr>
            <p:nvPr/>
          </p:nvPicPr>
          <p:blipFill>
            <a:blip r:embed="rId4"/>
            <a:stretch>
              <a:fillRect/>
            </a:stretch>
          </p:blipFill>
          <p:spPr>
            <a:xfrm>
              <a:off x="7791363" y="2719657"/>
              <a:ext cx="4302600" cy="3733648"/>
            </a:xfrm>
            <a:prstGeom prst="rect">
              <a:avLst/>
            </a:prstGeom>
          </p:spPr>
        </p:pic>
        <p:sp>
          <p:nvSpPr>
            <p:cNvPr id="5" name="Rectangle 4">
              <a:extLst>
                <a:ext uri="{FF2B5EF4-FFF2-40B4-BE49-F238E27FC236}">
                  <a16:creationId xmlns:a16="http://schemas.microsoft.com/office/drawing/2014/main" id="{FAA32132-3E8A-478D-81B4-C55137470DE1}"/>
                </a:ext>
              </a:extLst>
            </p:cNvPr>
            <p:cNvSpPr/>
            <p:nvPr/>
          </p:nvSpPr>
          <p:spPr>
            <a:xfrm>
              <a:off x="7998372" y="2984938"/>
              <a:ext cx="1429407" cy="1334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D4E396-C9CA-4625-A8AA-77399E2E7733}"/>
                </a:ext>
              </a:extLst>
            </p:cNvPr>
            <p:cNvSpPr/>
            <p:nvPr/>
          </p:nvSpPr>
          <p:spPr>
            <a:xfrm>
              <a:off x="10246845" y="2978400"/>
              <a:ext cx="1429407" cy="13413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89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
        <p:nvSpPr>
          <p:cNvPr id="6" name="TextBox 5">
            <a:extLst>
              <a:ext uri="{FF2B5EF4-FFF2-40B4-BE49-F238E27FC236}">
                <a16:creationId xmlns:a16="http://schemas.microsoft.com/office/drawing/2014/main" id="{DC40B99B-89B9-4DBA-B286-85BE9A31140F}"/>
              </a:ext>
            </a:extLst>
          </p:cNvPr>
          <p:cNvSpPr txBox="1"/>
          <p:nvPr/>
        </p:nvSpPr>
        <p:spPr>
          <a:xfrm>
            <a:off x="-89339" y="1450106"/>
            <a:ext cx="5870028"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Anchor: </a:t>
            </a:r>
            <a:r>
              <a:rPr lang="en-US" sz="2600">
                <a:solidFill>
                  <a:srgbClr val="111111"/>
                </a:solidFill>
                <a:latin typeface="+mj-lt"/>
              </a:rPr>
              <a:t>Anchoring a control allows us to tie the control to one or more sides of the parent container. As the container changes in size, any child control will maintain its distance to the anchored side </a:t>
            </a:r>
            <a:endParaRPr lang="en-US" sz="2600" dirty="0">
              <a:solidFill>
                <a:srgbClr val="111111"/>
              </a:solidFill>
              <a:latin typeface="+mj-lt"/>
            </a:endParaRPr>
          </a:p>
        </p:txBody>
      </p:sp>
      <p:pic>
        <p:nvPicPr>
          <p:cNvPr id="7" name="Picture 6" descr="Graphical user interface&#10;&#10;Description automatically generated">
            <a:extLst>
              <a:ext uri="{FF2B5EF4-FFF2-40B4-BE49-F238E27FC236}">
                <a16:creationId xmlns:a16="http://schemas.microsoft.com/office/drawing/2014/main" id="{E3595D9F-B762-48DC-BFA7-4B5DF5067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266" y="1740069"/>
            <a:ext cx="6209869" cy="4671238"/>
          </a:xfrm>
          <a:prstGeom prst="rect">
            <a:avLst/>
          </a:prstGeom>
        </p:spPr>
      </p:pic>
    </p:spTree>
    <p:extLst>
      <p:ext uri="{BB962C8B-B14F-4D97-AF65-F5344CB8AC3E}">
        <p14:creationId xmlns:p14="http://schemas.microsoft.com/office/powerpoint/2010/main" val="284334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Overview Windows Forms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33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30</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50" y="1523677"/>
            <a:ext cx="6433647"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Dock: </a:t>
            </a:r>
            <a:r>
              <a:rPr lang="en-US" sz="2600">
                <a:solidFill>
                  <a:srgbClr val="111111"/>
                </a:solidFill>
                <a:latin typeface="+mj-lt"/>
              </a:rPr>
              <a:t>The Dock property sets which border of the control is aligned to the corresponding side of the parent, and how the control is resized within the parent </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When a control is docked, the container determines the space it should occupy and resizes and places the control. The width and height of the control are still respected based on the docking style</a:t>
            </a:r>
            <a:endParaRPr lang="en-US" sz="2600" dirty="0">
              <a:solidFill>
                <a:srgbClr val="111111"/>
              </a:solidFill>
              <a:latin typeface="+mj-lt"/>
            </a:endParaRPr>
          </a:p>
        </p:txBody>
      </p:sp>
      <p:pic>
        <p:nvPicPr>
          <p:cNvPr id="10" name="Picture 9" descr="A white computer tower&#10;&#10;Description automatically generated with low confidence">
            <a:extLst>
              <a:ext uri="{FF2B5EF4-FFF2-40B4-BE49-F238E27FC236}">
                <a16:creationId xmlns:a16="http://schemas.microsoft.com/office/drawing/2014/main" id="{145BA3AD-12F1-4CFD-9C06-597D158A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79" y="1714504"/>
            <a:ext cx="5509556" cy="4144443"/>
          </a:xfrm>
          <a:prstGeom prst="rect">
            <a:avLst/>
          </a:prstGeom>
        </p:spPr>
      </p:pic>
      <p:sp>
        <p:nvSpPr>
          <p:cNvPr id="11" name="Title 1">
            <a:extLst>
              <a:ext uri="{FF2B5EF4-FFF2-40B4-BE49-F238E27FC236}">
                <a16:creationId xmlns:a16="http://schemas.microsoft.com/office/drawing/2014/main" id="{DC640EB7-4281-4769-B14D-68011A195692}"/>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324490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31</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49" y="1387047"/>
            <a:ext cx="7777652"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Flow Layout: </a:t>
            </a:r>
            <a:r>
              <a:rPr lang="en-US" sz="2600">
                <a:solidFill>
                  <a:srgbClr val="111111"/>
                </a:solidFill>
                <a:latin typeface="+mj-lt"/>
              </a:rPr>
              <a:t>The FlowLayoutPanel control arranges its contents in a horizontal or vertical flow direction. We can wrap the control's contents from one row to the next, or from one column to the next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i="0">
                <a:solidFill>
                  <a:srgbClr val="171717"/>
                </a:solidFill>
                <a:effectLst/>
                <a:latin typeface="+mj-lt"/>
              </a:rPr>
              <a:t>Table layout: </a:t>
            </a:r>
            <a:r>
              <a:rPr lang="en-US" sz="2600" i="0">
                <a:solidFill>
                  <a:srgbClr val="171717"/>
                </a:solidFill>
                <a:effectLst/>
                <a:latin typeface="+mj-lt"/>
              </a:rPr>
              <a:t>The TableLayoutPanel control arranges its contents in a grid. Because the layout is done both at design time and run time, it can change dynamically as the application environment changes</a:t>
            </a:r>
            <a:endParaRPr lang="en-US" sz="2600">
              <a:solidFill>
                <a:srgbClr val="111111"/>
              </a:solidFill>
              <a:latin typeface="+mj-lt"/>
            </a:endParaRPr>
          </a:p>
        </p:txBody>
      </p:sp>
      <p:pic>
        <p:nvPicPr>
          <p:cNvPr id="16" name="Picture 15">
            <a:extLst>
              <a:ext uri="{FF2B5EF4-FFF2-40B4-BE49-F238E27FC236}">
                <a16:creationId xmlns:a16="http://schemas.microsoft.com/office/drawing/2014/main" id="{08D59537-9EAD-4B3D-A487-15EF7B99AB56}"/>
              </a:ext>
            </a:extLst>
          </p:cNvPr>
          <p:cNvPicPr>
            <a:picLocks noChangeAspect="1"/>
          </p:cNvPicPr>
          <p:nvPr/>
        </p:nvPicPr>
        <p:blipFill>
          <a:blip r:embed="rId3"/>
          <a:stretch>
            <a:fillRect/>
          </a:stretch>
        </p:blipFill>
        <p:spPr>
          <a:xfrm>
            <a:off x="8124734" y="3890609"/>
            <a:ext cx="3823811" cy="2533600"/>
          </a:xfrm>
          <a:prstGeom prst="rect">
            <a:avLst/>
          </a:prstGeom>
        </p:spPr>
      </p:pic>
      <p:pic>
        <p:nvPicPr>
          <p:cNvPr id="18" name="Picture 17">
            <a:extLst>
              <a:ext uri="{FF2B5EF4-FFF2-40B4-BE49-F238E27FC236}">
                <a16:creationId xmlns:a16="http://schemas.microsoft.com/office/drawing/2014/main" id="{247A4F2D-2930-4E90-B6CA-77E5A2B3E2BB}"/>
              </a:ext>
            </a:extLst>
          </p:cNvPr>
          <p:cNvPicPr>
            <a:picLocks noChangeAspect="1"/>
          </p:cNvPicPr>
          <p:nvPr/>
        </p:nvPicPr>
        <p:blipFill>
          <a:blip r:embed="rId4"/>
          <a:stretch>
            <a:fillRect/>
          </a:stretch>
        </p:blipFill>
        <p:spPr>
          <a:xfrm>
            <a:off x="8117268" y="1507432"/>
            <a:ext cx="3823811" cy="2236037"/>
          </a:xfrm>
          <a:prstGeom prst="rect">
            <a:avLst/>
          </a:prstGeom>
        </p:spPr>
      </p:pic>
      <p:sp>
        <p:nvSpPr>
          <p:cNvPr id="10" name="Title 1">
            <a:extLst>
              <a:ext uri="{FF2B5EF4-FFF2-40B4-BE49-F238E27FC236}">
                <a16:creationId xmlns:a16="http://schemas.microsoft.com/office/drawing/2014/main" id="{E5297B12-8E00-4AD1-8A98-17EC0E53309F}"/>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404724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09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773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93846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461963" algn="l"/>
              </a:tabLst>
              <a:defRPr/>
            </a:pPr>
            <a:r>
              <a:rPr lang="en-US" sz="2600">
                <a:solidFill>
                  <a:srgbClr val="111111"/>
                </a:solidFill>
                <a:latin typeface="+mj-lt"/>
              </a:rPr>
              <a:t>1.Create a WinForm app named </a:t>
            </a:r>
            <a:r>
              <a:rPr lang="en-US" sz="2600" b="1">
                <a:solidFill>
                  <a:srgbClr val="111111"/>
                </a:solidFill>
                <a:latin typeface="+mj-lt"/>
              </a:rPr>
              <a:t>DemoCommonControls</a:t>
            </a:r>
            <a:r>
              <a:rPr lang="en-US" sz="2600">
                <a:solidFill>
                  <a:srgbClr val="111111"/>
                </a:solidFill>
                <a:latin typeface="+mj-lt"/>
              </a:rPr>
              <a:t> which includes a form named </a:t>
            </a:r>
            <a:r>
              <a:rPr lang="en-US" sz="2600" b="1">
                <a:solidFill>
                  <a:srgbClr val="111111"/>
                </a:solidFill>
                <a:latin typeface="+mj-lt"/>
              </a:rPr>
              <a:t>frmEmployeeDetails </a:t>
            </a:r>
            <a:r>
              <a:rPr lang="en-US" sz="2600">
                <a:solidFill>
                  <a:srgbClr val="111111"/>
                </a:solidFill>
                <a:latin typeface="+mj-lt"/>
              </a:rPr>
              <a:t>as follows</a:t>
            </a:r>
            <a:r>
              <a:rPr lang="en-US" sz="2600" b="1">
                <a:solidFill>
                  <a:srgbClr val="111111"/>
                </a:solidFill>
                <a:latin typeface="+mj-lt"/>
              </a:rPr>
              <a:t>:</a:t>
            </a:r>
            <a:endParaRPr lang="en-US" sz="2600">
              <a:solidFill>
                <a:srgbClr val="111111"/>
              </a:solidFill>
              <a:latin typeface="+mj-lt"/>
            </a:endParaRPr>
          </a:p>
        </p:txBody>
      </p:sp>
      <p:pic>
        <p:nvPicPr>
          <p:cNvPr id="8" name="Picture 7">
            <a:extLst>
              <a:ext uri="{FF2B5EF4-FFF2-40B4-BE49-F238E27FC236}">
                <a16:creationId xmlns:a16="http://schemas.microsoft.com/office/drawing/2014/main" id="{E85B57E0-4911-4AAC-9DB0-EF5A5E4A2D79}"/>
              </a:ext>
            </a:extLst>
          </p:cNvPr>
          <p:cNvPicPr>
            <a:picLocks noChangeAspect="1"/>
          </p:cNvPicPr>
          <p:nvPr/>
        </p:nvPicPr>
        <p:blipFill>
          <a:blip r:embed="rId2"/>
          <a:stretch>
            <a:fillRect/>
          </a:stretch>
        </p:blipFill>
        <p:spPr>
          <a:xfrm>
            <a:off x="319504" y="1616952"/>
            <a:ext cx="8069585" cy="4828150"/>
          </a:xfrm>
          <a:prstGeom prst="rect">
            <a:avLst/>
          </a:prstGeom>
        </p:spPr>
      </p:pic>
      <p:grpSp>
        <p:nvGrpSpPr>
          <p:cNvPr id="7" name="Group 6">
            <a:extLst>
              <a:ext uri="{FF2B5EF4-FFF2-40B4-BE49-F238E27FC236}">
                <a16:creationId xmlns:a16="http://schemas.microsoft.com/office/drawing/2014/main" id="{EF295075-782D-43D7-B3AD-DE7942E66859}"/>
              </a:ext>
            </a:extLst>
          </p:cNvPr>
          <p:cNvGrpSpPr/>
          <p:nvPr/>
        </p:nvGrpSpPr>
        <p:grpSpPr>
          <a:xfrm>
            <a:off x="8597444" y="1589851"/>
            <a:ext cx="3273996" cy="4828150"/>
            <a:chOff x="8765605" y="1517052"/>
            <a:chExt cx="3189548" cy="4875550"/>
          </a:xfrm>
        </p:grpSpPr>
        <p:pic>
          <p:nvPicPr>
            <p:cNvPr id="3" name="Picture 2">
              <a:extLst>
                <a:ext uri="{FF2B5EF4-FFF2-40B4-BE49-F238E27FC236}">
                  <a16:creationId xmlns:a16="http://schemas.microsoft.com/office/drawing/2014/main" id="{C45967D3-9AA7-4062-A9B9-B27C326D46A8}"/>
                </a:ext>
              </a:extLst>
            </p:cNvPr>
            <p:cNvPicPr>
              <a:picLocks noChangeAspect="1"/>
            </p:cNvPicPr>
            <p:nvPr/>
          </p:nvPicPr>
          <p:blipFill>
            <a:blip r:embed="rId3"/>
            <a:stretch>
              <a:fillRect/>
            </a:stretch>
          </p:blipFill>
          <p:spPr>
            <a:xfrm>
              <a:off x="8837630" y="1517052"/>
              <a:ext cx="3034866" cy="4875550"/>
            </a:xfrm>
            <a:prstGeom prst="rect">
              <a:avLst/>
            </a:prstGeom>
          </p:spPr>
        </p:pic>
        <p:sp>
          <p:nvSpPr>
            <p:cNvPr id="9" name="Rectangle 8">
              <a:extLst>
                <a:ext uri="{FF2B5EF4-FFF2-40B4-BE49-F238E27FC236}">
                  <a16:creationId xmlns:a16="http://schemas.microsoft.com/office/drawing/2014/main" id="{1C0E47B6-0A55-4417-8266-3579431EF485}"/>
                </a:ext>
              </a:extLst>
            </p:cNvPr>
            <p:cNvSpPr/>
            <p:nvPr/>
          </p:nvSpPr>
          <p:spPr>
            <a:xfrm>
              <a:off x="8765605" y="1517052"/>
              <a:ext cx="3178915" cy="237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77CA9-3D8B-4288-8EAD-AE8E8897441E}"/>
                </a:ext>
              </a:extLst>
            </p:cNvPr>
            <p:cNvSpPr/>
            <p:nvPr/>
          </p:nvSpPr>
          <p:spPr>
            <a:xfrm>
              <a:off x="9622466" y="3085124"/>
              <a:ext cx="2332687" cy="3307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400C93D-8926-4CD1-BBA5-796C3E97AA5E}"/>
              </a:ext>
            </a:extLst>
          </p:cNvPr>
          <p:cNvCxnSpPr>
            <a:cxnSpLocks/>
          </p:cNvCxnSpPr>
          <p:nvPr/>
        </p:nvCxnSpPr>
        <p:spPr>
          <a:xfrm flipH="1" flipV="1">
            <a:off x="5408341" y="3802566"/>
            <a:ext cx="4068651"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85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34</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2.Design UI as the following description table:</a:t>
            </a:r>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3265541138"/>
              </p:ext>
            </p:extLst>
          </p:nvPr>
        </p:nvGraphicFramePr>
        <p:xfrm>
          <a:off x="771695" y="1601811"/>
          <a:ext cx="10837315" cy="4735018"/>
        </p:xfrm>
        <a:graphic>
          <a:graphicData uri="http://schemas.openxmlformats.org/drawingml/2006/table">
            <a:tbl>
              <a:tblPr firstRow="1" bandRow="1">
                <a:tableStyleId>{5C22544A-7EE6-4342-B048-85BDC9FD1C3A}</a:tableStyleId>
              </a:tblPr>
              <a:tblGrid>
                <a:gridCol w="2010816">
                  <a:extLst>
                    <a:ext uri="{9D8B030D-6E8A-4147-A177-3AD203B41FA5}">
                      <a16:colId xmlns:a16="http://schemas.microsoft.com/office/drawing/2014/main" val="20000"/>
                    </a:ext>
                  </a:extLst>
                </a:gridCol>
                <a:gridCol w="25273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gridCol w="2235199">
                  <a:extLst>
                    <a:ext uri="{9D8B030D-6E8A-4147-A177-3AD203B41FA5}">
                      <a16:colId xmlns:a16="http://schemas.microsoft.com/office/drawing/2014/main" val="3884554808"/>
                    </a:ext>
                  </a:extLst>
                </a:gridCol>
              </a:tblGrid>
              <a:tr h="406242">
                <a:tc>
                  <a:txBody>
                    <a:bodyPr/>
                    <a:lstStyle/>
                    <a:p>
                      <a:r>
                        <a:rPr lang="en-US" sz="1800">
                          <a:solidFill>
                            <a:schemeClr val="bg1"/>
                          </a:solidFill>
                        </a:rPr>
                        <a:t>Object Type</a:t>
                      </a:r>
                      <a:endParaRPr lang="en-US" sz="1800" dirty="0">
                        <a:solidFill>
                          <a:schemeClr val="bg1"/>
                        </a:solidFill>
                      </a:endParaRPr>
                    </a:p>
                  </a:txBody>
                  <a:tcPr/>
                </a:tc>
                <a:tc>
                  <a:txBody>
                    <a:bodyPr/>
                    <a:lstStyle/>
                    <a:p>
                      <a:r>
                        <a:rPr lang="en-US" sz="1800" dirty="0">
                          <a:solidFill>
                            <a:schemeClr val="bg1"/>
                          </a:solidFill>
                        </a:rPr>
                        <a:t>Object</a:t>
                      </a:r>
                      <a:r>
                        <a:rPr lang="en-US" sz="1800" baseline="0" dirty="0">
                          <a:solidFill>
                            <a:schemeClr val="bg1"/>
                          </a:solidFill>
                        </a:rPr>
                        <a:t> name</a:t>
                      </a:r>
                      <a:endParaRPr lang="en-US" sz="1800" dirty="0">
                        <a:solidFill>
                          <a:schemeClr val="bg1"/>
                        </a:solidFill>
                      </a:endParaRPr>
                    </a:p>
                  </a:txBody>
                  <a:tcPr/>
                </a:tc>
                <a:tc>
                  <a:txBody>
                    <a:bodyPr/>
                    <a:lstStyle/>
                    <a:p>
                      <a:r>
                        <a:rPr lang="en-US" sz="1800">
                          <a:solidFill>
                            <a:schemeClr val="bg1"/>
                          </a:solidFill>
                        </a:rPr>
                        <a:t>Properties</a:t>
                      </a:r>
                      <a:endParaRPr lang="en-US" sz="1800" dirty="0">
                        <a:solidFill>
                          <a:schemeClr val="bg1"/>
                        </a:solidFill>
                      </a:endParaRPr>
                    </a:p>
                  </a:txBody>
                  <a:tcPr/>
                </a:tc>
                <a:tc>
                  <a:txBody>
                    <a:bodyPr/>
                    <a:lstStyle/>
                    <a:p>
                      <a:r>
                        <a:rPr lang="en-US" sz="1800">
                          <a:solidFill>
                            <a:schemeClr val="bg1"/>
                          </a:solidFill>
                        </a:rPr>
                        <a:t>Event Handlers</a:t>
                      </a:r>
                      <a:endParaRPr lang="en-US" sz="1800" dirty="0">
                        <a:solidFill>
                          <a:schemeClr val="bg1"/>
                        </a:solidFill>
                      </a:endParaRPr>
                    </a:p>
                  </a:txBody>
                  <a:tcPr/>
                </a:tc>
                <a:extLst>
                  <a:ext uri="{0D108BD9-81ED-4DB2-BD59-A6C34878D82A}">
                    <a16:rowId xmlns:a16="http://schemas.microsoft.com/office/drawing/2014/main" val="10000"/>
                  </a:ext>
                </a:extLst>
              </a:tr>
              <a:tr h="406242">
                <a:tc>
                  <a:txBody>
                    <a:bodyPr/>
                    <a:lstStyle/>
                    <a:p>
                      <a:r>
                        <a:rPr lang="en-US" sz="1800"/>
                        <a:t>Label</a:t>
                      </a:r>
                      <a:endParaRPr lang="en-US" sz="1800" dirty="0"/>
                    </a:p>
                  </a:txBody>
                  <a:tcPr/>
                </a:tc>
                <a:tc>
                  <a:txBody>
                    <a:bodyPr/>
                    <a:lstStyle/>
                    <a:p>
                      <a:r>
                        <a:rPr lang="en-US" sz="1800"/>
                        <a:t>lbTitle</a:t>
                      </a:r>
                      <a:endParaRPr lang="en-US" sz="1800" dirty="0"/>
                    </a:p>
                  </a:txBody>
                  <a:tcPr/>
                </a:tc>
                <a:tc>
                  <a:txBody>
                    <a:bodyPr/>
                    <a:lstStyle/>
                    <a:p>
                      <a:r>
                        <a:rPr lang="en-US" sz="1800" b="1" kern="1200">
                          <a:solidFill>
                            <a:schemeClr val="dk1"/>
                          </a:solidFill>
                          <a:latin typeface="+mn-lt"/>
                          <a:ea typeface="+mn-ea"/>
                          <a:cs typeface="+mn-cs"/>
                        </a:rPr>
                        <a:t>BorderStyle</a:t>
                      </a:r>
                      <a:r>
                        <a:rPr lang="en-US" sz="1800" kern="1200">
                          <a:solidFill>
                            <a:schemeClr val="dk1"/>
                          </a:solidFill>
                          <a:latin typeface="+mn-lt"/>
                          <a:ea typeface="+mn-ea"/>
                          <a:cs typeface="+mn-cs"/>
                        </a:rPr>
                        <a:t>: FixedSingle ;</a:t>
                      </a:r>
                    </a:p>
                    <a:p>
                      <a:r>
                        <a:rPr lang="en-US" sz="1800" b="1" kern="1200">
                          <a:solidFill>
                            <a:schemeClr val="dk1"/>
                          </a:solidFill>
                          <a:latin typeface="+mn-lt"/>
                          <a:ea typeface="+mn-ea"/>
                          <a:cs typeface="+mn-cs"/>
                        </a:rPr>
                        <a:t>Font</a:t>
                      </a:r>
                      <a:r>
                        <a:rPr lang="en-US" sz="1800" kern="1200">
                          <a:solidFill>
                            <a:schemeClr val="dk1"/>
                          </a:solidFill>
                          <a:latin typeface="+mn-lt"/>
                          <a:ea typeface="+mn-ea"/>
                          <a:cs typeface="+mn-cs"/>
                        </a:rPr>
                        <a:t>:16.2pt, style=Bold</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438760">
                <a:tc>
                  <a:txBody>
                    <a:bodyPr/>
                    <a:lstStyle/>
                    <a:p>
                      <a:r>
                        <a:rPr lang="en-US" sz="1800"/>
                        <a:t>Label</a:t>
                      </a:r>
                      <a:endParaRPr lang="en-US" sz="1800" dirty="0"/>
                    </a:p>
                  </a:txBody>
                  <a:tcPr/>
                </a:tc>
                <a:tc>
                  <a:txBody>
                    <a:bodyPr/>
                    <a:lstStyle/>
                    <a:p>
                      <a:r>
                        <a:rPr lang="en-US" sz="1800"/>
                        <a:t>lbEmpID</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ID</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Label</a:t>
                      </a:r>
                      <a:endParaRPr lang="en-US" sz="1800" dirty="0"/>
                    </a:p>
                  </a:txBody>
                  <a:tcPr/>
                </a:tc>
                <a:tc>
                  <a:txBody>
                    <a:bodyPr/>
                    <a:lstStyle/>
                    <a:p>
                      <a:r>
                        <a:rPr lang="en-US" sz="1800"/>
                        <a:t>lbEmpName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Name</a:t>
                      </a:r>
                      <a:endParaRPr lang="en-US" sz="1800" dirty="0"/>
                    </a:p>
                  </a:txBody>
                  <a:tcPr/>
                </a:tc>
                <a:tc>
                  <a:txBody>
                    <a:bodyPr/>
                    <a:lstStyle/>
                    <a:p>
                      <a:endParaRPr lang="en-US" sz="1800" dirty="0"/>
                    </a:p>
                  </a:txBody>
                  <a:tcPr/>
                </a:tc>
                <a:extLst>
                  <a:ext uri="{0D108BD9-81ED-4DB2-BD59-A6C34878D82A}">
                    <a16:rowId xmlns:a16="http://schemas.microsoft.com/office/drawing/2014/main" val="10004"/>
                  </a:ext>
                </a:extLst>
              </a:tr>
              <a:tr h="406242">
                <a:tc>
                  <a:txBody>
                    <a:bodyPr/>
                    <a:lstStyle/>
                    <a:p>
                      <a:r>
                        <a:rPr lang="en-US" sz="1800"/>
                        <a:t>Label</a:t>
                      </a:r>
                      <a:endParaRPr lang="en-US" sz="1800" dirty="0"/>
                    </a:p>
                  </a:txBody>
                  <a:tcPr/>
                </a:tc>
                <a:tc>
                  <a:txBody>
                    <a:bodyPr/>
                    <a:lstStyle/>
                    <a:p>
                      <a:r>
                        <a:rPr lang="en-US" sz="1800"/>
                        <a:t>lbPhone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Phone</a:t>
                      </a:r>
                      <a:endParaRPr lang="en-US" sz="1800" dirty="0"/>
                    </a:p>
                  </a:txBody>
                  <a:tcPr/>
                </a:tc>
                <a:tc>
                  <a:txBody>
                    <a:bodyPr/>
                    <a:lstStyle/>
                    <a:p>
                      <a:endParaRPr lang="en-US" sz="1800" dirty="0"/>
                    </a:p>
                  </a:txBody>
                  <a:tcPr/>
                </a:tc>
                <a:extLst>
                  <a:ext uri="{0D108BD9-81ED-4DB2-BD59-A6C34878D82A}">
                    <a16:rowId xmlns:a16="http://schemas.microsoft.com/office/drawing/2014/main" val="10005"/>
                  </a:ext>
                </a:extLst>
              </a:tr>
              <a:tr h="406242">
                <a:tc>
                  <a:txBody>
                    <a:bodyPr/>
                    <a:lstStyle/>
                    <a:p>
                      <a:r>
                        <a:rPr lang="en-US" sz="1800"/>
                        <a:t>Label</a:t>
                      </a:r>
                      <a:endParaRPr lang="en-US" sz="1800" dirty="0"/>
                    </a:p>
                  </a:txBody>
                  <a:tcPr/>
                </a:tc>
                <a:tc>
                  <a:txBody>
                    <a:bodyPr/>
                    <a:lstStyle/>
                    <a:p>
                      <a:r>
                        <a:rPr lang="en-US" sz="1800"/>
                        <a:t>lbGender</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Gender</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r h="406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t>Label</a:t>
                      </a:r>
                      <a:endParaRPr lang="en-US" sz="1800" dirty="0"/>
                    </a:p>
                  </a:txBody>
                  <a:tcPr/>
                </a:tc>
                <a:tc>
                  <a:txBody>
                    <a:bodyPr/>
                    <a:lstStyle/>
                    <a:p>
                      <a:r>
                        <a:rPr lang="en-US" sz="1800"/>
                        <a:t>lbDegree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0007"/>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txtEmployeeID</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8"/>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txtEmployeeName</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9"/>
                  </a:ext>
                </a:extLst>
              </a:tr>
              <a:tr h="406242">
                <a:tc>
                  <a:txBody>
                    <a:bodyPr/>
                    <a:lstStyle/>
                    <a:p>
                      <a:r>
                        <a:rPr lang="en-US" sz="1800" kern="1200">
                          <a:solidFill>
                            <a:schemeClr val="dk1"/>
                          </a:solidFill>
                          <a:latin typeface="+mn-lt"/>
                          <a:ea typeface="+mn-ea"/>
                          <a:cs typeface="+mn-cs"/>
                        </a:rPr>
                        <a:t>MaskedTextBox</a:t>
                      </a:r>
                      <a:endParaRPr lang="en-US" sz="1800" dirty="0"/>
                    </a:p>
                  </a:txBody>
                  <a:tcPr/>
                </a:tc>
                <a:tc>
                  <a:txBody>
                    <a:bodyPr/>
                    <a:lstStyle/>
                    <a:p>
                      <a:r>
                        <a:rPr lang="en-US" sz="1800" kern="1200">
                          <a:solidFill>
                            <a:schemeClr val="dk1"/>
                          </a:solidFill>
                          <a:latin typeface="+mn-lt"/>
                          <a:ea typeface="+mn-ea"/>
                          <a:cs typeface="+mn-cs"/>
                        </a:rPr>
                        <a:t>mtxtPhone</a:t>
                      </a:r>
                      <a:endParaRPr lang="en-US" sz="1800" dirty="0"/>
                    </a:p>
                  </a:txBody>
                  <a:tcPr/>
                </a:tc>
                <a:tc>
                  <a:txBody>
                    <a:bodyPr/>
                    <a:lstStyle/>
                    <a:p>
                      <a:r>
                        <a:rPr lang="en-US" sz="1800" b="1" kern="1200">
                          <a:solidFill>
                            <a:schemeClr val="dk1"/>
                          </a:solidFill>
                          <a:latin typeface="+mn-lt"/>
                          <a:ea typeface="+mn-ea"/>
                          <a:cs typeface="+mn-cs"/>
                        </a:rPr>
                        <a:t>Mask</a:t>
                      </a:r>
                      <a:r>
                        <a:rPr lang="en-US" sz="1800" kern="1200">
                          <a:solidFill>
                            <a:schemeClr val="dk1"/>
                          </a:solidFill>
                          <a:latin typeface="+mn-lt"/>
                          <a:ea typeface="+mn-ea"/>
                          <a:cs typeface="+mn-cs"/>
                        </a:rPr>
                        <a:t>: 000-0000000</a:t>
                      </a:r>
                      <a:endParaRPr lang="en-US" sz="1800" dirty="0"/>
                    </a:p>
                  </a:txBody>
                  <a:tcPr/>
                </a:tc>
                <a:tc>
                  <a:txBody>
                    <a:bodyPr/>
                    <a:lstStyle/>
                    <a:p>
                      <a:endParaRPr lang="en-US" sz="1800" dirty="0"/>
                    </a:p>
                  </a:txBody>
                  <a:tcPr/>
                </a:tc>
                <a:extLst>
                  <a:ext uri="{0D108BD9-81ED-4DB2-BD59-A6C34878D82A}">
                    <a16:rowId xmlns:a16="http://schemas.microsoft.com/office/drawing/2014/main" val="10010"/>
                  </a:ext>
                </a:extLst>
              </a:tr>
              <a:tr h="406242">
                <a:tc>
                  <a:txBody>
                    <a:bodyPr/>
                    <a:lstStyle/>
                    <a:p>
                      <a:r>
                        <a:rPr lang="en-US" sz="1800" kern="1200">
                          <a:solidFill>
                            <a:schemeClr val="dk1"/>
                          </a:solidFill>
                          <a:latin typeface="+mn-lt"/>
                          <a:ea typeface="+mn-ea"/>
                          <a:cs typeface="+mn-cs"/>
                        </a:rPr>
                        <a:t>GroupBox</a:t>
                      </a:r>
                      <a:endParaRPr lang="en-US" sz="1800" dirty="0"/>
                    </a:p>
                  </a:txBody>
                  <a:tcPr/>
                </a:tc>
                <a:tc>
                  <a:txBody>
                    <a:bodyPr/>
                    <a:lstStyle/>
                    <a:p>
                      <a:r>
                        <a:rPr lang="en-US" sz="1800" kern="1200">
                          <a:solidFill>
                            <a:schemeClr val="dk1"/>
                          </a:solidFill>
                          <a:latin typeface="+mn-lt"/>
                          <a:ea typeface="+mn-ea"/>
                          <a:cs typeface="+mn-cs"/>
                        </a:rPr>
                        <a:t>gbGender</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74517228"/>
                  </a:ext>
                </a:extLst>
              </a:tr>
            </a:tbl>
          </a:graphicData>
        </a:graphic>
      </p:graphicFrame>
    </p:spTree>
    <p:extLst>
      <p:ext uri="{BB962C8B-B14F-4D97-AF65-F5344CB8AC3E}">
        <p14:creationId xmlns:p14="http://schemas.microsoft.com/office/powerpoint/2010/main" val="129197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35</a:t>
            </a:fld>
            <a:endParaRPr lang="en-US" dirty="0"/>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1997267678"/>
              </p:ext>
            </p:extLst>
          </p:nvPr>
        </p:nvGraphicFramePr>
        <p:xfrm>
          <a:off x="621561" y="913095"/>
          <a:ext cx="10807699" cy="5465448"/>
        </p:xfrm>
        <a:graphic>
          <a:graphicData uri="http://schemas.openxmlformats.org/drawingml/2006/table">
            <a:tbl>
              <a:tblPr firstRow="1" bandRow="1">
                <a:tableStyleId>{5C22544A-7EE6-4342-B048-85BDC9FD1C3A}</a:tableStyleId>
              </a:tblPr>
              <a:tblGrid>
                <a:gridCol w="2082217">
                  <a:extLst>
                    <a:ext uri="{9D8B030D-6E8A-4147-A177-3AD203B41FA5}">
                      <a16:colId xmlns:a16="http://schemas.microsoft.com/office/drawing/2014/main" val="20000"/>
                    </a:ext>
                  </a:extLst>
                </a:gridCol>
                <a:gridCol w="2558207">
                  <a:extLst>
                    <a:ext uri="{9D8B030D-6E8A-4147-A177-3AD203B41FA5}">
                      <a16:colId xmlns:a16="http://schemas.microsoft.com/office/drawing/2014/main" val="20001"/>
                    </a:ext>
                  </a:extLst>
                </a:gridCol>
                <a:gridCol w="3780545">
                  <a:extLst>
                    <a:ext uri="{9D8B030D-6E8A-4147-A177-3AD203B41FA5}">
                      <a16:colId xmlns:a16="http://schemas.microsoft.com/office/drawing/2014/main" val="20002"/>
                    </a:ext>
                  </a:extLst>
                </a:gridCol>
                <a:gridCol w="2386730">
                  <a:extLst>
                    <a:ext uri="{9D8B030D-6E8A-4147-A177-3AD203B41FA5}">
                      <a16:colId xmlns:a16="http://schemas.microsoft.com/office/drawing/2014/main" val="3884554808"/>
                    </a:ext>
                  </a:extLst>
                </a:gridCol>
              </a:tblGrid>
              <a:tr h="406242">
                <a:tc>
                  <a:txBody>
                    <a:bodyPr/>
                    <a:lstStyle/>
                    <a:p>
                      <a:r>
                        <a:rPr lang="en-US" sz="1800"/>
                        <a:t>Object Type</a:t>
                      </a:r>
                      <a:endParaRPr lang="en-US" sz="1800" dirty="0"/>
                    </a:p>
                  </a:txBody>
                  <a:tcPr/>
                </a:tc>
                <a:tc>
                  <a:txBody>
                    <a:bodyPr/>
                    <a:lstStyle/>
                    <a:p>
                      <a:r>
                        <a:rPr lang="en-US" sz="1800" dirty="0"/>
                        <a:t>Object</a:t>
                      </a:r>
                      <a:r>
                        <a:rPr lang="en-US" sz="1800" baseline="0" dirty="0"/>
                        <a:t> name</a:t>
                      </a:r>
                      <a:endParaRPr lang="en-US" sz="1800" dirty="0"/>
                    </a:p>
                  </a:txBody>
                  <a:tcPr/>
                </a:tc>
                <a:tc>
                  <a:txBody>
                    <a:bodyPr/>
                    <a:lstStyle/>
                    <a:p>
                      <a:r>
                        <a:rPr lang="en-US" sz="1800" dirty="0"/>
                        <a:t>Properties</a:t>
                      </a:r>
                    </a:p>
                  </a:txBody>
                  <a:tcPr/>
                </a:tc>
                <a:tc>
                  <a:txBody>
                    <a:bodyPr/>
                    <a:lstStyle/>
                    <a:p>
                      <a:r>
                        <a:rPr lang="en-US" sz="1800"/>
                        <a:t>Event Handlers</a:t>
                      </a:r>
                      <a:endParaRPr lang="en-US" sz="1800" dirty="0"/>
                    </a:p>
                  </a:txBody>
                  <a:tcPr/>
                </a:tc>
                <a:extLst>
                  <a:ext uri="{0D108BD9-81ED-4DB2-BD59-A6C34878D82A}">
                    <a16:rowId xmlns:a16="http://schemas.microsoft.com/office/drawing/2014/main" val="10000"/>
                  </a:ext>
                </a:extLst>
              </a:tr>
              <a:tr h="430017">
                <a:tc>
                  <a:txBody>
                    <a:bodyPr/>
                    <a:lstStyle/>
                    <a:p>
                      <a:r>
                        <a:rPr lang="en-US" sz="1800"/>
                        <a:t>RadioButton</a:t>
                      </a:r>
                      <a:endParaRPr lang="en-US" sz="1800" dirty="0"/>
                    </a:p>
                  </a:txBody>
                  <a:tcPr/>
                </a:tc>
                <a:tc>
                  <a:txBody>
                    <a:bodyPr/>
                    <a:lstStyle/>
                    <a:p>
                      <a:r>
                        <a:rPr lang="en-US" sz="1800"/>
                        <a:t>rdMale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Checked</a:t>
                      </a:r>
                      <a:r>
                        <a:rPr lang="en-US" sz="1800" kern="1200">
                          <a:solidFill>
                            <a:schemeClr val="dk1"/>
                          </a:solidFill>
                          <a:latin typeface="+mn-lt"/>
                          <a:ea typeface="+mn-ea"/>
                          <a:cs typeface="+mn-cs"/>
                        </a:rPr>
                        <a:t>: true</a:t>
                      </a:r>
                      <a:endParaRPr lang="en-US" sz="1800" dirty="0"/>
                    </a:p>
                  </a:txBody>
                  <a:tcPr/>
                </a:tc>
                <a:tc>
                  <a:txBody>
                    <a:bodyPr/>
                    <a:lstStyle/>
                    <a:p>
                      <a:endParaRPr lang="en-US" sz="1800" dirty="0"/>
                    </a:p>
                  </a:txBody>
                  <a:tcPr/>
                </a:tc>
                <a:extLst>
                  <a:ext uri="{0D108BD9-81ED-4DB2-BD59-A6C34878D82A}">
                    <a16:rowId xmlns:a16="http://schemas.microsoft.com/office/drawing/2014/main" val="10001"/>
                  </a:ext>
                </a:extLst>
              </a:tr>
              <a:tr h="406242">
                <a:tc>
                  <a:txBody>
                    <a:bodyPr/>
                    <a:lstStyle/>
                    <a:p>
                      <a:r>
                        <a:rPr lang="en-US" sz="1800"/>
                        <a:t>RadioButton</a:t>
                      </a:r>
                      <a:endParaRPr lang="en-US" sz="1800" dirty="0"/>
                    </a:p>
                  </a:txBody>
                  <a:tcPr/>
                </a:tc>
                <a:tc>
                  <a:txBody>
                    <a:bodyPr/>
                    <a:lstStyle/>
                    <a:p>
                      <a:r>
                        <a:rPr lang="en-US" sz="1800"/>
                        <a:t>rdFemale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Female</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532623">
                <a:tc>
                  <a:txBody>
                    <a:bodyPr/>
                    <a:lstStyle/>
                    <a:p>
                      <a:r>
                        <a:rPr lang="en-US" sz="1800" kern="1200">
                          <a:solidFill>
                            <a:schemeClr val="dk1"/>
                          </a:solidFill>
                          <a:latin typeface="+mn-lt"/>
                          <a:ea typeface="+mn-ea"/>
                          <a:cs typeface="+mn-cs"/>
                        </a:rPr>
                        <a:t>ComboBox</a:t>
                      </a:r>
                      <a:endParaRPr lang="en-US" sz="1800" dirty="0"/>
                    </a:p>
                  </a:txBody>
                  <a:tcPr/>
                </a:tc>
                <a:tc>
                  <a:txBody>
                    <a:bodyPr/>
                    <a:lstStyle/>
                    <a:p>
                      <a:r>
                        <a:rPr lang="en-US" sz="1800" kern="1200">
                          <a:solidFill>
                            <a:schemeClr val="dk1"/>
                          </a:solidFill>
                          <a:latin typeface="+mn-lt"/>
                          <a:ea typeface="+mn-ea"/>
                          <a:cs typeface="+mn-cs"/>
                        </a:rPr>
                        <a:t>cboDegree</a:t>
                      </a:r>
                      <a:endParaRPr lang="en-US" sz="1800" dirty="0"/>
                    </a:p>
                  </a:txBody>
                  <a:tcPr/>
                </a:tc>
                <a:tc>
                  <a:txBody>
                    <a:bodyPr/>
                    <a:lstStyle/>
                    <a:p>
                      <a:r>
                        <a:rPr lang="en-US" sz="1800" b="1"/>
                        <a:t>Text</a:t>
                      </a:r>
                      <a:r>
                        <a:rPr lang="en-US" sz="1800"/>
                        <a:t>: </a:t>
                      </a:r>
                      <a:r>
                        <a:rPr lang="en-US" sz="1800" kern="1200">
                          <a:solidFill>
                            <a:schemeClr val="dk1"/>
                          </a:solidFill>
                          <a:latin typeface="+mn-lt"/>
                          <a:ea typeface="+mn-ea"/>
                          <a:cs typeface="+mn-cs"/>
                        </a:rPr>
                        <a:t>---Select Degree---</a:t>
                      </a:r>
                      <a:endParaRPr lang="en-US" sz="1800"/>
                    </a:p>
                    <a:p>
                      <a:r>
                        <a:rPr lang="en-US" sz="1800" b="1" kern="1200">
                          <a:solidFill>
                            <a:schemeClr val="dk1"/>
                          </a:solidFill>
                          <a:latin typeface="+mn-lt"/>
                          <a:ea typeface="+mn-ea"/>
                          <a:cs typeface="+mn-cs"/>
                        </a:rPr>
                        <a:t>Items</a:t>
                      </a:r>
                      <a:r>
                        <a:rPr lang="en-US" sz="1800" kern="1200">
                          <a:solidFill>
                            <a:schemeClr val="dk1"/>
                          </a:solidFill>
                          <a:latin typeface="+mn-lt"/>
                          <a:ea typeface="+mn-ea"/>
                          <a:cs typeface="+mn-cs"/>
                        </a:rPr>
                        <a:t>: </a:t>
                      </a:r>
                    </a:p>
                    <a:p>
                      <a:r>
                        <a:rPr lang="en-US" sz="1800"/>
                        <a:t>Ph. D.</a:t>
                      </a:r>
                    </a:p>
                    <a:p>
                      <a:r>
                        <a:rPr lang="en-US" sz="1800"/>
                        <a:t>Master</a:t>
                      </a:r>
                    </a:p>
                    <a:p>
                      <a:r>
                        <a:rPr lang="en-US" sz="1800"/>
                        <a:t>Engineer</a:t>
                      </a:r>
                    </a:p>
                    <a:p>
                      <a:r>
                        <a:rPr lang="en-US" sz="1800"/>
                        <a:t>Bachelor</a:t>
                      </a:r>
                    </a:p>
                    <a:p>
                      <a:r>
                        <a:rPr lang="en-US" sz="1800"/>
                        <a:t>Technician</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btnSave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&amp;Save</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4"/>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btnCancel</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&amp;Cancel</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5"/>
                  </a:ext>
                </a:extLst>
              </a:tr>
              <a:tr h="406242">
                <a:tc>
                  <a:txBody>
                    <a:bodyPr/>
                    <a:lstStyle/>
                    <a:p>
                      <a:r>
                        <a:rPr lang="en-US" sz="1800"/>
                        <a:t>Form</a:t>
                      </a:r>
                      <a:endParaRPr lang="en-US" sz="1800" dirty="0"/>
                    </a:p>
                  </a:txBody>
                  <a:tcPr/>
                </a:tc>
                <a:tc>
                  <a:txBody>
                    <a:bodyPr/>
                    <a:lstStyle/>
                    <a:p>
                      <a:r>
                        <a:rPr lang="en-US" sz="1800"/>
                        <a:t>frmEmployeeDetails</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Employee Details; </a:t>
                      </a:r>
                    </a:p>
                    <a:p>
                      <a:r>
                        <a:rPr lang="en-US" sz="1800" b="1" kern="1200">
                          <a:solidFill>
                            <a:schemeClr val="dk1"/>
                          </a:solidFill>
                          <a:latin typeface="+mn-lt"/>
                          <a:ea typeface="+mn-ea"/>
                          <a:cs typeface="+mn-cs"/>
                        </a:rPr>
                        <a:t>StartPosition</a:t>
                      </a:r>
                      <a:r>
                        <a:rPr lang="en-US" sz="1800" kern="1200">
                          <a:solidFill>
                            <a:schemeClr val="dk1"/>
                          </a:solidFill>
                          <a:latin typeface="+mn-lt"/>
                          <a:ea typeface="+mn-ea"/>
                          <a:cs typeface="+mn-cs"/>
                        </a:rPr>
                        <a:t>: CenterScreen</a:t>
                      </a:r>
                    </a:p>
                    <a:p>
                      <a:r>
                        <a:rPr lang="en-US" sz="1800" b="1" kern="1200">
                          <a:solidFill>
                            <a:schemeClr val="dk1"/>
                          </a:solidFill>
                          <a:latin typeface="+mn-lt"/>
                          <a:ea typeface="+mn-ea"/>
                          <a:cs typeface="+mn-cs"/>
                        </a:rPr>
                        <a:t>AcceptButton</a:t>
                      </a:r>
                      <a:r>
                        <a:rPr lang="en-US" sz="1800" kern="1200">
                          <a:solidFill>
                            <a:schemeClr val="dk1"/>
                          </a:solidFill>
                          <a:latin typeface="+mn-lt"/>
                          <a:ea typeface="+mn-ea"/>
                          <a:cs typeface="+mn-cs"/>
                        </a:rPr>
                        <a:t>: btnSave</a:t>
                      </a:r>
                    </a:p>
                    <a:p>
                      <a:r>
                        <a:rPr lang="en-US" sz="1800" b="1" kern="1200">
                          <a:solidFill>
                            <a:schemeClr val="dk1"/>
                          </a:solidFill>
                          <a:latin typeface="+mn-lt"/>
                          <a:ea typeface="+mn-ea"/>
                          <a:cs typeface="+mn-cs"/>
                        </a:rPr>
                        <a:t>CancelButton</a:t>
                      </a:r>
                      <a:r>
                        <a:rPr lang="en-US" sz="1800" kern="1200">
                          <a:solidFill>
                            <a:schemeClr val="dk1"/>
                          </a:solidFill>
                          <a:latin typeface="+mn-lt"/>
                          <a:ea typeface="+mn-ea"/>
                          <a:cs typeface="+mn-cs"/>
                        </a:rPr>
                        <a:t>: btnCancel</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02849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3.Write codes for </a:t>
            </a:r>
            <a:r>
              <a:rPr lang="en-US" sz="2600" b="1">
                <a:solidFill>
                  <a:srgbClr val="111111"/>
                </a:solidFill>
                <a:latin typeface="+mj-lt"/>
              </a:rPr>
              <a:t>frmEmployeeDetails.cs </a:t>
            </a:r>
            <a:r>
              <a:rPr lang="en-US" sz="2600">
                <a:solidFill>
                  <a:srgbClr val="111111"/>
                </a:solidFill>
                <a:latin typeface="+mj-lt"/>
              </a:rPr>
              <a:t>then run project:</a:t>
            </a:r>
          </a:p>
        </p:txBody>
      </p:sp>
      <p:pic>
        <p:nvPicPr>
          <p:cNvPr id="7" name="Picture 6">
            <a:extLst>
              <a:ext uri="{FF2B5EF4-FFF2-40B4-BE49-F238E27FC236}">
                <a16:creationId xmlns:a16="http://schemas.microsoft.com/office/drawing/2014/main" id="{C1484DCC-4432-4309-9822-FA3B80D86D7F}"/>
              </a:ext>
            </a:extLst>
          </p:cNvPr>
          <p:cNvPicPr>
            <a:picLocks noChangeAspect="1"/>
          </p:cNvPicPr>
          <p:nvPr/>
        </p:nvPicPr>
        <p:blipFill>
          <a:blip r:embed="rId3"/>
          <a:stretch>
            <a:fillRect/>
          </a:stretch>
        </p:blipFill>
        <p:spPr>
          <a:xfrm>
            <a:off x="6842234" y="1602395"/>
            <a:ext cx="5184147" cy="2972058"/>
          </a:xfrm>
          <a:prstGeom prst="rect">
            <a:avLst/>
          </a:prstGeom>
        </p:spPr>
      </p:pic>
      <p:grpSp>
        <p:nvGrpSpPr>
          <p:cNvPr id="2" name="Group 1">
            <a:extLst>
              <a:ext uri="{FF2B5EF4-FFF2-40B4-BE49-F238E27FC236}">
                <a16:creationId xmlns:a16="http://schemas.microsoft.com/office/drawing/2014/main" id="{7C3FE4EE-5A55-4270-833C-A3849FAF1836}"/>
              </a:ext>
            </a:extLst>
          </p:cNvPr>
          <p:cNvGrpSpPr/>
          <p:nvPr/>
        </p:nvGrpSpPr>
        <p:grpSpPr>
          <a:xfrm>
            <a:off x="22302" y="1619010"/>
            <a:ext cx="6905297" cy="4699839"/>
            <a:chOff x="0" y="1596708"/>
            <a:chExt cx="6905297" cy="4699839"/>
          </a:xfrm>
        </p:grpSpPr>
        <p:pic>
          <p:nvPicPr>
            <p:cNvPr id="3" name="Picture 2">
              <a:extLst>
                <a:ext uri="{FF2B5EF4-FFF2-40B4-BE49-F238E27FC236}">
                  <a16:creationId xmlns:a16="http://schemas.microsoft.com/office/drawing/2014/main" id="{C7A2DE0B-6392-4CFC-B200-B8492844AD76}"/>
                </a:ext>
              </a:extLst>
            </p:cNvPr>
            <p:cNvPicPr>
              <a:picLocks noChangeAspect="1"/>
            </p:cNvPicPr>
            <p:nvPr/>
          </p:nvPicPr>
          <p:blipFill>
            <a:blip r:embed="rId4"/>
            <a:stretch>
              <a:fillRect/>
            </a:stretch>
          </p:blipFill>
          <p:spPr>
            <a:xfrm>
              <a:off x="0" y="1602395"/>
              <a:ext cx="6905297" cy="4694152"/>
            </a:xfrm>
            <a:prstGeom prst="rect">
              <a:avLst/>
            </a:prstGeom>
          </p:spPr>
        </p:pic>
        <p:sp>
          <p:nvSpPr>
            <p:cNvPr id="8" name="Rectangle 7">
              <a:extLst>
                <a:ext uri="{FF2B5EF4-FFF2-40B4-BE49-F238E27FC236}">
                  <a16:creationId xmlns:a16="http://schemas.microsoft.com/office/drawing/2014/main" id="{84571AFA-EF8A-410A-8414-A6B063B10537}"/>
                </a:ext>
              </a:extLst>
            </p:cNvPr>
            <p:cNvSpPr/>
            <p:nvPr/>
          </p:nvSpPr>
          <p:spPr>
            <a:xfrm>
              <a:off x="31530" y="1596708"/>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23BDBF-8C3D-44D9-9A1E-02F6D88255C8}"/>
                </a:ext>
              </a:extLst>
            </p:cNvPr>
            <p:cNvSpPr/>
            <p:nvPr/>
          </p:nvSpPr>
          <p:spPr>
            <a:xfrm>
              <a:off x="52550" y="5203055"/>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03AA6C2-B37F-46AE-B2F0-BDEE8843C5BA}"/>
              </a:ext>
            </a:extLst>
          </p:cNvPr>
          <p:cNvSpPr/>
          <p:nvPr/>
        </p:nvSpPr>
        <p:spPr>
          <a:xfrm>
            <a:off x="8150803"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6244A7-77B1-481C-8A7A-56E211A3637A}"/>
              </a:ext>
            </a:extLst>
          </p:cNvPr>
          <p:cNvSpPr/>
          <p:nvPr/>
        </p:nvSpPr>
        <p:spPr>
          <a:xfrm>
            <a:off x="9191199"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518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89484" y="1510318"/>
            <a:ext cx="122160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CheckBox control allows users to select single or multiple items from a list of items</a:t>
            </a:r>
            <a:endParaRPr lang="en-US" sz="2600" dirty="0">
              <a:solidFill>
                <a:srgbClr val="111111"/>
              </a:solidFill>
              <a:latin typeface="+mj-lt"/>
            </a:endParaRPr>
          </a:p>
        </p:txBody>
      </p:sp>
      <p:grpSp>
        <p:nvGrpSpPr>
          <p:cNvPr id="7" name="Group 6">
            <a:extLst>
              <a:ext uri="{FF2B5EF4-FFF2-40B4-BE49-F238E27FC236}">
                <a16:creationId xmlns:a16="http://schemas.microsoft.com/office/drawing/2014/main" id="{825F274D-2EFC-4FC1-AD81-60148C88D168}"/>
              </a:ext>
            </a:extLst>
          </p:cNvPr>
          <p:cNvGrpSpPr/>
          <p:nvPr/>
        </p:nvGrpSpPr>
        <p:grpSpPr>
          <a:xfrm>
            <a:off x="7883617" y="2551444"/>
            <a:ext cx="4137878" cy="3586550"/>
            <a:chOff x="7791363" y="2719657"/>
            <a:chExt cx="4302600" cy="3733648"/>
          </a:xfrm>
        </p:grpSpPr>
        <p:pic>
          <p:nvPicPr>
            <p:cNvPr id="8" name="Picture 7">
              <a:extLst>
                <a:ext uri="{FF2B5EF4-FFF2-40B4-BE49-F238E27FC236}">
                  <a16:creationId xmlns:a16="http://schemas.microsoft.com/office/drawing/2014/main" id="{3A3388E8-7EE8-48C1-9973-74CE6F4271DA}"/>
                </a:ext>
              </a:extLst>
            </p:cNvPr>
            <p:cNvPicPr>
              <a:picLocks noChangeAspect="1"/>
            </p:cNvPicPr>
            <p:nvPr/>
          </p:nvPicPr>
          <p:blipFill>
            <a:blip r:embed="rId3"/>
            <a:stretch>
              <a:fillRect/>
            </a:stretch>
          </p:blipFill>
          <p:spPr>
            <a:xfrm>
              <a:off x="7791363" y="2719657"/>
              <a:ext cx="4302600" cy="3733648"/>
            </a:xfrm>
            <a:prstGeom prst="rect">
              <a:avLst/>
            </a:prstGeom>
          </p:spPr>
        </p:pic>
        <p:sp>
          <p:nvSpPr>
            <p:cNvPr id="11" name="Rectangle 10">
              <a:extLst>
                <a:ext uri="{FF2B5EF4-FFF2-40B4-BE49-F238E27FC236}">
                  <a16:creationId xmlns:a16="http://schemas.microsoft.com/office/drawing/2014/main" id="{32F2FD6C-A8EE-4F8C-8C3B-0EB58F113C75}"/>
                </a:ext>
              </a:extLst>
            </p:cNvPr>
            <p:cNvSpPr/>
            <p:nvPr/>
          </p:nvSpPr>
          <p:spPr>
            <a:xfrm>
              <a:off x="7984595" y="4947783"/>
              <a:ext cx="1554474" cy="1341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25B5A9E-ADEA-4FE7-A64F-0089EC438F9D}"/>
              </a:ext>
            </a:extLst>
          </p:cNvPr>
          <p:cNvPicPr>
            <a:picLocks noChangeAspect="1"/>
          </p:cNvPicPr>
          <p:nvPr/>
        </p:nvPicPr>
        <p:blipFill>
          <a:blip r:embed="rId4"/>
          <a:stretch>
            <a:fillRect/>
          </a:stretch>
        </p:blipFill>
        <p:spPr>
          <a:xfrm>
            <a:off x="170505" y="2484729"/>
            <a:ext cx="7669433" cy="1688738"/>
          </a:xfrm>
          <a:prstGeom prst="rect">
            <a:avLst/>
          </a:prstGeom>
        </p:spPr>
      </p:pic>
    </p:spTree>
    <p:extLst>
      <p:ext uri="{BB962C8B-B14F-4D97-AF65-F5344CB8AC3E}">
        <p14:creationId xmlns:p14="http://schemas.microsoft.com/office/powerpoint/2010/main" val="3815889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CheckedListBox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49155"/>
            <a:ext cx="12060621"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Displays a </a:t>
            </a:r>
            <a:r>
              <a:rPr lang="en-US" sz="2600" b="0" i="0" u="none" strike="noStrike">
                <a:effectLst/>
                <a:latin typeface="+mj-lt"/>
              </a:rPr>
              <a:t>ListBox</a:t>
            </a:r>
            <a:r>
              <a:rPr lang="en-US" sz="2600" b="0" i="0">
                <a:solidFill>
                  <a:srgbClr val="171717"/>
                </a:solidFill>
                <a:effectLst/>
                <a:latin typeface="+mj-lt"/>
              </a:rPr>
              <a:t> in which a check box is displayed to the left of each item</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1B335A8E-646C-4244-B873-96AB197896E0}"/>
              </a:ext>
            </a:extLst>
          </p:cNvPr>
          <p:cNvPicPr>
            <a:picLocks noChangeAspect="1"/>
          </p:cNvPicPr>
          <p:nvPr/>
        </p:nvPicPr>
        <p:blipFill>
          <a:blip r:embed="rId3"/>
          <a:stretch>
            <a:fillRect/>
          </a:stretch>
        </p:blipFill>
        <p:spPr>
          <a:xfrm>
            <a:off x="7439238" y="2273992"/>
            <a:ext cx="4715234" cy="2744372"/>
          </a:xfrm>
          <a:prstGeom prst="rect">
            <a:avLst/>
          </a:prstGeom>
        </p:spPr>
      </p:pic>
      <p:pic>
        <p:nvPicPr>
          <p:cNvPr id="10" name="Picture 9">
            <a:extLst>
              <a:ext uri="{FF2B5EF4-FFF2-40B4-BE49-F238E27FC236}">
                <a16:creationId xmlns:a16="http://schemas.microsoft.com/office/drawing/2014/main" id="{7B85F863-40D8-4FD4-8494-0B8331617FF9}"/>
              </a:ext>
            </a:extLst>
          </p:cNvPr>
          <p:cNvPicPr>
            <a:picLocks noChangeAspect="1"/>
          </p:cNvPicPr>
          <p:nvPr/>
        </p:nvPicPr>
        <p:blipFill>
          <a:blip r:embed="rId4"/>
          <a:stretch>
            <a:fillRect/>
          </a:stretch>
        </p:blipFill>
        <p:spPr>
          <a:xfrm>
            <a:off x="37529" y="2273991"/>
            <a:ext cx="7277671" cy="2744373"/>
          </a:xfrm>
          <a:prstGeom prst="rect">
            <a:avLst/>
          </a:prstGeom>
        </p:spPr>
      </p:pic>
    </p:spTree>
    <p:extLst>
      <p:ext uri="{BB962C8B-B14F-4D97-AF65-F5344CB8AC3E}">
        <p14:creationId xmlns:p14="http://schemas.microsoft.com/office/powerpoint/2010/main" val="266737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DomainUpDown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26275" y="1368219"/>
            <a:ext cx="1213419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DomainUpDown control allows users to provide a spin (up/down) interface to move through pre-defined strings using up and down arrows</a:t>
            </a:r>
            <a:endParaRPr lang="en-US" sz="2600" dirty="0">
              <a:solidFill>
                <a:srgbClr val="111111"/>
              </a:solidFill>
              <a:latin typeface="+mj-lt"/>
            </a:endParaRPr>
          </a:p>
        </p:txBody>
      </p:sp>
      <p:graphicFrame>
        <p:nvGraphicFramePr>
          <p:cNvPr id="7" name="Table 6">
            <a:extLst>
              <a:ext uri="{FF2B5EF4-FFF2-40B4-BE49-F238E27FC236}">
                <a16:creationId xmlns:a16="http://schemas.microsoft.com/office/drawing/2014/main" id="{FF250405-555B-4823-A816-948EDDC710EF}"/>
              </a:ext>
            </a:extLst>
          </p:cNvPr>
          <p:cNvGraphicFramePr>
            <a:graphicFrameLocks noGrp="1"/>
          </p:cNvGraphicFramePr>
          <p:nvPr>
            <p:extLst>
              <p:ext uri="{D42A27DB-BD31-4B8C-83A1-F6EECF244321}">
                <p14:modId xmlns:p14="http://schemas.microsoft.com/office/powerpoint/2010/main" val="2724582385"/>
              </p:ext>
            </p:extLst>
          </p:nvPr>
        </p:nvGraphicFramePr>
        <p:xfrm>
          <a:off x="332389" y="2239751"/>
          <a:ext cx="4993148" cy="1900432"/>
        </p:xfrm>
        <a:graphic>
          <a:graphicData uri="http://schemas.openxmlformats.org/drawingml/2006/table">
            <a:tbl>
              <a:tblPr firstRow="1" bandRow="1">
                <a:tableStyleId>{22838BEF-8BB2-4498-84A7-C5851F593DF1}</a:tableStyleId>
              </a:tblPr>
              <a:tblGrid>
                <a:gridCol w="1458271">
                  <a:extLst>
                    <a:ext uri="{9D8B030D-6E8A-4147-A177-3AD203B41FA5}">
                      <a16:colId xmlns:a16="http://schemas.microsoft.com/office/drawing/2014/main" val="20000"/>
                    </a:ext>
                  </a:extLst>
                </a:gridCol>
                <a:gridCol w="3534877">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Items, Wrap, ReadOnly</a:t>
                      </a:r>
                    </a:p>
                    <a:p>
                      <a:r>
                        <a:rPr lang="en-US" sz="1800" b="0">
                          <a:solidFill>
                            <a:schemeClr val="tx1"/>
                          </a:solidFill>
                          <a:latin typeface="+mj-lt"/>
                          <a:cs typeface="Calibri" pitchFamily="34" charset="0"/>
                        </a:rPr>
                        <a:t>SelectedItem, SelectedIndex</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 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SelectedItemChanged</a:t>
                      </a:r>
                    </a:p>
                  </a:txBody>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F5F76FB2-86D8-4744-89F4-5A1D34F82065}"/>
              </a:ext>
            </a:extLst>
          </p:cNvPr>
          <p:cNvGrpSpPr/>
          <p:nvPr/>
        </p:nvGrpSpPr>
        <p:grpSpPr>
          <a:xfrm>
            <a:off x="5674845" y="2239750"/>
            <a:ext cx="6433073" cy="2994403"/>
            <a:chOff x="6311485" y="2408797"/>
            <a:chExt cx="5806943" cy="2575783"/>
          </a:xfrm>
        </p:grpSpPr>
        <p:pic>
          <p:nvPicPr>
            <p:cNvPr id="5" name="Picture 4">
              <a:extLst>
                <a:ext uri="{FF2B5EF4-FFF2-40B4-BE49-F238E27FC236}">
                  <a16:creationId xmlns:a16="http://schemas.microsoft.com/office/drawing/2014/main" id="{E928491E-3C9B-4AA1-A4ED-63FA1470CD75}"/>
                </a:ext>
              </a:extLst>
            </p:cNvPr>
            <p:cNvPicPr>
              <a:picLocks noChangeAspect="1"/>
            </p:cNvPicPr>
            <p:nvPr/>
          </p:nvPicPr>
          <p:blipFill>
            <a:blip r:embed="rId3"/>
            <a:stretch>
              <a:fillRect/>
            </a:stretch>
          </p:blipFill>
          <p:spPr>
            <a:xfrm>
              <a:off x="6311485" y="2408797"/>
              <a:ext cx="5806943" cy="2575783"/>
            </a:xfrm>
            <a:prstGeom prst="rect">
              <a:avLst/>
            </a:prstGeom>
          </p:spPr>
        </p:pic>
        <p:cxnSp>
          <p:nvCxnSpPr>
            <p:cNvPr id="10" name="Straight Arrow Connector 9">
              <a:extLst>
                <a:ext uri="{FF2B5EF4-FFF2-40B4-BE49-F238E27FC236}">
                  <a16:creationId xmlns:a16="http://schemas.microsoft.com/office/drawing/2014/main" id="{C9F77001-BDB9-433A-A84A-0DB5BC18EFAA}"/>
                </a:ext>
              </a:extLst>
            </p:cNvPr>
            <p:cNvCxnSpPr>
              <a:cxnSpLocks/>
            </p:cNvCxnSpPr>
            <p:nvPr/>
          </p:nvCxnSpPr>
          <p:spPr>
            <a:xfrm flipH="1" flipV="1">
              <a:off x="6884276" y="3632150"/>
              <a:ext cx="2459421" cy="1936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573EEA-DCFD-45B6-9279-DB9FEB8CAC58}"/>
                </a:ext>
              </a:extLst>
            </p:cNvPr>
            <p:cNvSpPr/>
            <p:nvPr/>
          </p:nvSpPr>
          <p:spPr>
            <a:xfrm>
              <a:off x="9343697" y="3728958"/>
              <a:ext cx="2459421" cy="193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CB6E15F7-9DA4-4599-B1AA-150200A932AA}"/>
              </a:ext>
            </a:extLst>
          </p:cNvPr>
          <p:cNvPicPr>
            <a:picLocks noChangeAspect="1"/>
          </p:cNvPicPr>
          <p:nvPr/>
        </p:nvPicPr>
        <p:blipFill>
          <a:blip r:embed="rId4"/>
          <a:stretch>
            <a:fillRect/>
          </a:stretch>
        </p:blipFill>
        <p:spPr>
          <a:xfrm>
            <a:off x="311369" y="4242217"/>
            <a:ext cx="4993148" cy="2185932"/>
          </a:xfrm>
          <a:prstGeom prst="rect">
            <a:avLst/>
          </a:prstGeom>
        </p:spPr>
      </p:pic>
    </p:spTree>
    <p:extLst>
      <p:ext uri="{BB962C8B-B14F-4D97-AF65-F5344CB8AC3E}">
        <p14:creationId xmlns:p14="http://schemas.microsoft.com/office/powerpoint/2010/main" val="60663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2805-FFB8-4969-816A-38F8B7EBC1B0}"/>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
        <p:nvSpPr>
          <p:cNvPr id="4" name="Date Placeholder 3">
            <a:extLst>
              <a:ext uri="{FF2B5EF4-FFF2-40B4-BE49-F238E27FC236}">
                <a16:creationId xmlns:a16="http://schemas.microsoft.com/office/drawing/2014/main" id="{7BB2069F-8396-413B-8F66-6A5CE930D683}"/>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FAD0AA2C-0FC5-4C7C-86AB-765F90A881B6}"/>
              </a:ext>
            </a:extLst>
          </p:cNvPr>
          <p:cNvSpPr>
            <a:spLocks noGrp="1"/>
          </p:cNvSpPr>
          <p:nvPr>
            <p:ph type="sldNum" sz="quarter" idx="12"/>
          </p:nvPr>
        </p:nvSpPr>
        <p:spPr/>
        <p:txBody>
          <a:bodyPr/>
          <a:lstStyle/>
          <a:p>
            <a:fld id="{CC0149FD-98BB-4821-915B-09C9BFE4B727}" type="slidenum">
              <a:rPr lang="en-US" smtClean="0"/>
              <a:pPr/>
              <a:t>4</a:t>
            </a:fld>
            <a:endParaRPr lang="en-US" dirty="0"/>
          </a:p>
        </p:txBody>
      </p:sp>
      <p:sp>
        <p:nvSpPr>
          <p:cNvPr id="7" name="TextBox 6">
            <a:extLst>
              <a:ext uri="{FF2B5EF4-FFF2-40B4-BE49-F238E27FC236}">
                <a16:creationId xmlns:a16="http://schemas.microsoft.com/office/drawing/2014/main" id="{6786E8FE-C5E5-4DE4-97E2-9EF45451F77E}"/>
              </a:ext>
            </a:extLst>
          </p:cNvPr>
          <p:cNvSpPr txBox="1"/>
          <p:nvPr/>
        </p:nvSpPr>
        <p:spPr>
          <a:xfrm>
            <a:off x="-21020" y="1403138"/>
            <a:ext cx="12065876" cy="5109091"/>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is a UI framework for building desktop apps. It provides one of the most productive ways to create desktop apps based on the visual designer provided in Visual Studio</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With Windows Forms, we develop graphically rich apps that are easy to deploy, update, and work while offline or while connected to the internet</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apps can access the local hardware and file system of the computer where the app is running</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Windows Forms has rich UI controls that emulate features in high-end apps like Microsoft Office</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Functionality such as drag-and-drop placement of visual controls makes it easy to build desktop apps</a:t>
            </a:r>
            <a:endParaRPr lang="en-US" sz="2600" dirty="0">
              <a:latin typeface="+mj-lt"/>
            </a:endParaRPr>
          </a:p>
        </p:txBody>
      </p:sp>
    </p:spTree>
    <p:extLst>
      <p:ext uri="{BB962C8B-B14F-4D97-AF65-F5344CB8AC3E}">
        <p14:creationId xmlns:p14="http://schemas.microsoft.com/office/powerpoint/2010/main" val="2902607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NumericUpDown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80686"/>
            <a:ext cx="12192001"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NumericUpDown control allows users to provide a spin (up/down) interface to move through pre-defined numbers using up and down arrows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4D14A336-D4A3-48E2-84DA-7494066F5348}"/>
              </a:ext>
            </a:extLst>
          </p:cNvPr>
          <p:cNvGraphicFramePr>
            <a:graphicFrameLocks noGrp="1"/>
          </p:cNvGraphicFramePr>
          <p:nvPr>
            <p:extLst>
              <p:ext uri="{D42A27DB-BD31-4B8C-83A1-F6EECF244321}">
                <p14:modId xmlns:p14="http://schemas.microsoft.com/office/powerpoint/2010/main" val="2344182647"/>
              </p:ext>
            </p:extLst>
          </p:nvPr>
        </p:nvGraphicFramePr>
        <p:xfrm>
          <a:off x="396764" y="2558485"/>
          <a:ext cx="6498022" cy="2237604"/>
        </p:xfrm>
        <a:graphic>
          <a:graphicData uri="http://schemas.openxmlformats.org/drawingml/2006/table">
            <a:tbl>
              <a:tblPr firstRow="1" bandRow="1">
                <a:tableStyleId>{22838BEF-8BB2-4498-84A7-C5851F593DF1}</a:tableStyleId>
              </a:tblPr>
              <a:tblGrid>
                <a:gridCol w="1573727">
                  <a:extLst>
                    <a:ext uri="{9D8B030D-6E8A-4147-A177-3AD203B41FA5}">
                      <a16:colId xmlns:a16="http://schemas.microsoft.com/office/drawing/2014/main" val="20000"/>
                    </a:ext>
                  </a:extLst>
                </a:gridCol>
                <a:gridCol w="4924295">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Increment,Maximum,Minimum,Value</a:t>
                      </a:r>
                    </a:p>
                    <a:p>
                      <a:r>
                        <a:rPr lang="en-US" sz="1800" b="0">
                          <a:solidFill>
                            <a:schemeClr val="tx1"/>
                          </a:solidFill>
                          <a:latin typeface="+mj-lt"/>
                          <a:cs typeface="Calibri" pitchFamily="34" charset="0"/>
                        </a:rPr>
                        <a:t>DecimalPlaces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ThousandsSeperator</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ValueChanged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10040968-2411-477E-8CE7-4E238B0BB01F}"/>
              </a:ext>
            </a:extLst>
          </p:cNvPr>
          <p:cNvPicPr>
            <a:picLocks noChangeAspect="1"/>
          </p:cNvPicPr>
          <p:nvPr/>
        </p:nvPicPr>
        <p:blipFill>
          <a:blip r:embed="rId3"/>
          <a:stretch>
            <a:fillRect/>
          </a:stretch>
        </p:blipFill>
        <p:spPr>
          <a:xfrm>
            <a:off x="7098996" y="2558485"/>
            <a:ext cx="4998409" cy="3124006"/>
          </a:xfrm>
          <a:prstGeom prst="rect">
            <a:avLst/>
          </a:prstGeom>
        </p:spPr>
      </p:pic>
    </p:spTree>
    <p:extLst>
      <p:ext uri="{BB962C8B-B14F-4D97-AF65-F5344CB8AC3E}">
        <p14:creationId xmlns:p14="http://schemas.microsoft.com/office/powerpoint/2010/main" val="346364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SplitContainer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28134"/>
            <a:ext cx="6358759"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SplitContainer control can be thought of as a composite control. It's two panels separated by a movable bar. When the mouse pointer is over the bar, the pointer changes shape to show that the bar is movable</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A5E1872F-F834-45C8-89AA-29B86881021C}"/>
              </a:ext>
            </a:extLst>
          </p:cNvPr>
          <p:cNvPicPr>
            <a:picLocks noChangeAspect="1"/>
          </p:cNvPicPr>
          <p:nvPr/>
        </p:nvPicPr>
        <p:blipFill>
          <a:blip r:embed="rId3"/>
          <a:stretch>
            <a:fillRect/>
          </a:stretch>
        </p:blipFill>
        <p:spPr>
          <a:xfrm>
            <a:off x="6603612" y="1659362"/>
            <a:ext cx="5451754" cy="4308474"/>
          </a:xfrm>
          <a:prstGeom prst="rect">
            <a:avLst/>
          </a:prstGeom>
        </p:spPr>
      </p:pic>
    </p:spTree>
    <p:extLst>
      <p:ext uri="{BB962C8B-B14F-4D97-AF65-F5344CB8AC3E}">
        <p14:creationId xmlns:p14="http://schemas.microsoft.com/office/powerpoint/2010/main" val="332935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PictureBox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83933" y="1261042"/>
            <a:ext cx="1002161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PictureBox control is used to display images in Windows Forms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1362875788"/>
              </p:ext>
            </p:extLst>
          </p:nvPr>
        </p:nvGraphicFramePr>
        <p:xfrm>
          <a:off x="335246" y="1763995"/>
          <a:ext cx="6077609" cy="1097280"/>
        </p:xfrm>
        <a:graphic>
          <a:graphicData uri="http://schemas.openxmlformats.org/drawingml/2006/table">
            <a:tbl>
              <a:tblPr firstRow="1" bandRow="1">
                <a:tableStyleId>{22838BEF-8BB2-4498-84A7-C5851F593DF1}</a:tableStyleId>
              </a:tblPr>
              <a:tblGrid>
                <a:gridCol w="1314952">
                  <a:extLst>
                    <a:ext uri="{9D8B030D-6E8A-4147-A177-3AD203B41FA5}">
                      <a16:colId xmlns:a16="http://schemas.microsoft.com/office/drawing/2014/main" val="20000"/>
                    </a:ext>
                  </a:extLst>
                </a:gridCol>
                <a:gridCol w="4762657">
                  <a:extLst>
                    <a:ext uri="{9D8B030D-6E8A-4147-A177-3AD203B41FA5}">
                      <a16:colId xmlns:a16="http://schemas.microsoft.com/office/drawing/2014/main" val="20001"/>
                    </a:ext>
                  </a:extLst>
                </a:gridCol>
              </a:tblGrid>
              <a:tr h="337178">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 ErrorImage, InitialImage, SizeMode</a:t>
                      </a:r>
                    </a:p>
                  </a:txBody>
                  <a:tcPr/>
                </a:tc>
                <a:extLst>
                  <a:ext uri="{0D108BD9-81ED-4DB2-BD59-A6C34878D82A}">
                    <a16:rowId xmlns:a16="http://schemas.microsoft.com/office/drawing/2014/main" val="10000"/>
                  </a:ext>
                </a:extLst>
              </a:tr>
              <a:tr h="0">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lang="en-US" sz="1800" b="0" kern="1200">
                          <a:solidFill>
                            <a:schemeClr val="tx1"/>
                          </a:solidFill>
                          <a:latin typeface="+mj-lt"/>
                          <a:ea typeface="+mn-ea"/>
                          <a:cs typeface="Calibri" pitchFamily="34" charset="0"/>
                        </a:rPr>
                        <a:t>Load, LoadAsync</a:t>
                      </a:r>
                    </a:p>
                  </a:txBody>
                  <a:tcPr/>
                </a:tc>
                <a:extLst>
                  <a:ext uri="{0D108BD9-81ED-4DB2-BD59-A6C34878D82A}">
                    <a16:rowId xmlns:a16="http://schemas.microsoft.com/office/drawing/2014/main" val="10001"/>
                  </a:ext>
                </a:extLst>
              </a:tr>
              <a:tr h="23627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Click, Leave, LoadCompleted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8" name="Picture 17">
            <a:extLst>
              <a:ext uri="{FF2B5EF4-FFF2-40B4-BE49-F238E27FC236}">
                <a16:creationId xmlns:a16="http://schemas.microsoft.com/office/drawing/2014/main" id="{333BC843-1126-4373-8A32-9FC534046480}"/>
              </a:ext>
            </a:extLst>
          </p:cNvPr>
          <p:cNvPicPr>
            <a:picLocks noChangeAspect="1"/>
          </p:cNvPicPr>
          <p:nvPr/>
        </p:nvPicPr>
        <p:blipFill>
          <a:blip r:embed="rId3"/>
          <a:stretch>
            <a:fillRect/>
          </a:stretch>
        </p:blipFill>
        <p:spPr>
          <a:xfrm>
            <a:off x="6900032" y="2861275"/>
            <a:ext cx="5098239" cy="3540444"/>
          </a:xfrm>
          <a:prstGeom prst="rect">
            <a:avLst/>
          </a:prstGeom>
        </p:spPr>
      </p:pic>
      <p:grpSp>
        <p:nvGrpSpPr>
          <p:cNvPr id="22" name="Group 21">
            <a:extLst>
              <a:ext uri="{FF2B5EF4-FFF2-40B4-BE49-F238E27FC236}">
                <a16:creationId xmlns:a16="http://schemas.microsoft.com/office/drawing/2014/main" id="{9EFBF448-C487-4C7E-8081-8EAD65674C9F}"/>
              </a:ext>
            </a:extLst>
          </p:cNvPr>
          <p:cNvGrpSpPr/>
          <p:nvPr/>
        </p:nvGrpSpPr>
        <p:grpSpPr>
          <a:xfrm>
            <a:off x="268371" y="2937654"/>
            <a:ext cx="6201065" cy="3501005"/>
            <a:chOff x="268371" y="2937654"/>
            <a:chExt cx="6201065" cy="3501005"/>
          </a:xfrm>
        </p:grpSpPr>
        <p:pic>
          <p:nvPicPr>
            <p:cNvPr id="20" name="Picture 19">
              <a:extLst>
                <a:ext uri="{FF2B5EF4-FFF2-40B4-BE49-F238E27FC236}">
                  <a16:creationId xmlns:a16="http://schemas.microsoft.com/office/drawing/2014/main" id="{E94651DE-5B61-4B64-9F3E-49A571E2A689}"/>
                </a:ext>
              </a:extLst>
            </p:cNvPr>
            <p:cNvPicPr>
              <a:picLocks noChangeAspect="1"/>
            </p:cNvPicPr>
            <p:nvPr/>
          </p:nvPicPr>
          <p:blipFill>
            <a:blip r:embed="rId4"/>
            <a:stretch>
              <a:fillRect/>
            </a:stretch>
          </p:blipFill>
          <p:spPr>
            <a:xfrm>
              <a:off x="268371" y="2937654"/>
              <a:ext cx="6176014" cy="3501005"/>
            </a:xfrm>
            <a:prstGeom prst="rect">
              <a:avLst/>
            </a:prstGeom>
          </p:spPr>
        </p:pic>
        <p:sp>
          <p:nvSpPr>
            <p:cNvPr id="21" name="Rectangle 20">
              <a:extLst>
                <a:ext uri="{FF2B5EF4-FFF2-40B4-BE49-F238E27FC236}">
                  <a16:creationId xmlns:a16="http://schemas.microsoft.com/office/drawing/2014/main" id="{1806D6DC-FCDD-4B0E-B9FF-FA0DCB1641F4}"/>
                </a:ext>
              </a:extLst>
            </p:cNvPr>
            <p:cNvSpPr/>
            <p:nvPr/>
          </p:nvSpPr>
          <p:spPr>
            <a:xfrm>
              <a:off x="1000019" y="4222852"/>
              <a:ext cx="5469417" cy="17720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10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ImageList</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7772399"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Provides methods to manage a collection of Image objects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3113632133"/>
              </p:ext>
            </p:extLst>
          </p:nvPr>
        </p:nvGraphicFramePr>
        <p:xfrm>
          <a:off x="278886" y="2554267"/>
          <a:ext cx="6151181" cy="1170388"/>
        </p:xfrm>
        <a:graphic>
          <a:graphicData uri="http://schemas.openxmlformats.org/drawingml/2006/table">
            <a:tbl>
              <a:tblPr firstRow="1" bandRow="1">
                <a:tableStyleId>{22838BEF-8BB2-4498-84A7-C5851F593DF1}</a:tableStyleId>
              </a:tblPr>
              <a:tblGrid>
                <a:gridCol w="1489727">
                  <a:extLst>
                    <a:ext uri="{9D8B030D-6E8A-4147-A177-3AD203B41FA5}">
                      <a16:colId xmlns:a16="http://schemas.microsoft.com/office/drawing/2014/main" val="20000"/>
                    </a:ext>
                  </a:extLst>
                </a:gridCol>
                <a:gridCol w="4661454">
                  <a:extLst>
                    <a:ext uri="{9D8B030D-6E8A-4147-A177-3AD203B41FA5}">
                      <a16:colId xmlns:a16="http://schemas.microsoft.com/office/drawing/2014/main" val="20001"/>
                    </a:ext>
                  </a:extLst>
                </a:gridCol>
              </a:tblGrid>
              <a:tr h="320379">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Images, ColorDepth, ImageSize, Name</a:t>
                      </a:r>
                    </a:p>
                  </a:txBody>
                  <a:tcPr/>
                </a:tc>
                <a:extLst>
                  <a:ext uri="{0D108BD9-81ED-4DB2-BD59-A6C34878D82A}">
                    <a16:rowId xmlns:a16="http://schemas.microsoft.com/office/drawing/2014/main" val="10000"/>
                  </a:ext>
                </a:extLst>
              </a:tr>
              <a:tr h="323102">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Draw</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43886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RecreateHandle</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AB6D1A28-AD9E-46B4-A685-08CF4B852B0D}"/>
              </a:ext>
            </a:extLst>
          </p:cNvPr>
          <p:cNvPicPr>
            <a:picLocks noChangeAspect="1"/>
          </p:cNvPicPr>
          <p:nvPr/>
        </p:nvPicPr>
        <p:blipFill>
          <a:blip r:embed="rId3"/>
          <a:stretch>
            <a:fillRect/>
          </a:stretch>
        </p:blipFill>
        <p:spPr>
          <a:xfrm>
            <a:off x="197067" y="4040973"/>
            <a:ext cx="6760781" cy="1426495"/>
          </a:xfrm>
          <a:prstGeom prst="rect">
            <a:avLst/>
          </a:prstGeom>
        </p:spPr>
      </p:pic>
      <p:pic>
        <p:nvPicPr>
          <p:cNvPr id="12" name="Picture 11">
            <a:extLst>
              <a:ext uri="{FF2B5EF4-FFF2-40B4-BE49-F238E27FC236}">
                <a16:creationId xmlns:a16="http://schemas.microsoft.com/office/drawing/2014/main" id="{D1D0955C-5A57-4CDE-AD25-59A6461C9E72}"/>
              </a:ext>
            </a:extLst>
          </p:cNvPr>
          <p:cNvPicPr>
            <a:picLocks noChangeAspect="1"/>
          </p:cNvPicPr>
          <p:nvPr/>
        </p:nvPicPr>
        <p:blipFill>
          <a:blip r:embed="rId4"/>
          <a:stretch>
            <a:fillRect/>
          </a:stretch>
        </p:blipFill>
        <p:spPr>
          <a:xfrm>
            <a:off x="8024974" y="1536863"/>
            <a:ext cx="3609975" cy="2409825"/>
          </a:xfrm>
          <a:prstGeom prst="rect">
            <a:avLst/>
          </a:prstGeom>
        </p:spPr>
      </p:pic>
      <p:pic>
        <p:nvPicPr>
          <p:cNvPr id="14" name="Picture 13">
            <a:extLst>
              <a:ext uri="{FF2B5EF4-FFF2-40B4-BE49-F238E27FC236}">
                <a16:creationId xmlns:a16="http://schemas.microsoft.com/office/drawing/2014/main" id="{7A363564-EE22-4F3B-AE2B-9F626AA1B9DC}"/>
              </a:ext>
            </a:extLst>
          </p:cNvPr>
          <p:cNvPicPr>
            <a:picLocks noChangeAspect="1"/>
          </p:cNvPicPr>
          <p:nvPr/>
        </p:nvPicPr>
        <p:blipFill>
          <a:blip r:embed="rId5"/>
          <a:stretch>
            <a:fillRect/>
          </a:stretch>
        </p:blipFill>
        <p:spPr>
          <a:xfrm>
            <a:off x="8024974" y="4045566"/>
            <a:ext cx="3609975" cy="2409825"/>
          </a:xfrm>
          <a:prstGeom prst="rect">
            <a:avLst/>
          </a:prstGeom>
        </p:spPr>
      </p:pic>
    </p:spTree>
    <p:extLst>
      <p:ext uri="{BB962C8B-B14F-4D97-AF65-F5344CB8AC3E}">
        <p14:creationId xmlns:p14="http://schemas.microsoft.com/office/powerpoint/2010/main" val="51801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TreeView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8466083" cy="1082348"/>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Used for displaying data in a hierarchical maner</a:t>
            </a:r>
          </a:p>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Has three types of nodes : Root, Parent and Leaf</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C66E961B-606F-49E4-A051-B5D876E886A3}"/>
              </a:ext>
            </a:extLst>
          </p:cNvPr>
          <p:cNvPicPr>
            <a:picLocks noChangeAspect="1"/>
          </p:cNvPicPr>
          <p:nvPr/>
        </p:nvPicPr>
        <p:blipFill>
          <a:blip r:embed="rId3"/>
          <a:stretch>
            <a:fillRect/>
          </a:stretch>
        </p:blipFill>
        <p:spPr>
          <a:xfrm>
            <a:off x="8494988" y="2637268"/>
            <a:ext cx="3268718" cy="3778518"/>
          </a:xfrm>
          <a:prstGeom prst="rect">
            <a:avLst/>
          </a:prstGeom>
        </p:spPr>
      </p:pic>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2362869816"/>
              </p:ext>
            </p:extLst>
          </p:nvPr>
        </p:nvGraphicFramePr>
        <p:xfrm>
          <a:off x="396764" y="2626095"/>
          <a:ext cx="7517526" cy="1900432"/>
        </p:xfrm>
        <a:graphic>
          <a:graphicData uri="http://schemas.openxmlformats.org/drawingml/2006/table">
            <a:tbl>
              <a:tblPr firstRow="1" bandRow="1">
                <a:tableStyleId>{22838BEF-8BB2-4498-84A7-C5851F593DF1}</a:tableStyleId>
              </a:tblPr>
              <a:tblGrid>
                <a:gridCol w="1820636">
                  <a:extLst>
                    <a:ext uri="{9D8B030D-6E8A-4147-A177-3AD203B41FA5}">
                      <a16:colId xmlns:a16="http://schemas.microsoft.com/office/drawing/2014/main" val="20000"/>
                    </a:ext>
                  </a:extLst>
                </a:gridCol>
                <a:gridCol w="569689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Nodes, TopNode, SelectedNode, </a:t>
                      </a:r>
                      <a:r>
                        <a:rPr kumimoji="0" lang="en-US" sz="1800" b="0" kern="1200">
                          <a:solidFill>
                            <a:schemeClr val="tx1"/>
                          </a:solidFill>
                          <a:latin typeface="+mj-lt"/>
                          <a:ea typeface="+mn-ea"/>
                          <a:cs typeface="Calibri" pitchFamily="34" charset="0"/>
                        </a:rPr>
                        <a:t>ShowPlusMinus, </a:t>
                      </a:r>
                      <a:r>
                        <a:rPr kumimoji="0" lang="en-US" sz="1800" b="0" kern="1200" baseline="0">
                          <a:solidFill>
                            <a:schemeClr val="tx1"/>
                          </a:solidFill>
                          <a:latin typeface="+mj-lt"/>
                          <a:ea typeface="+mn-ea"/>
                          <a:cs typeface="Calibri" pitchFamily="34" charset="0"/>
                        </a:rPr>
                        <a:t> ShowRootLines</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CollapseAll, ExpandAll, GetNodeAt,  GetNodeCount</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NodeMouseClick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ItemDrag</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AfterCollapse</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AfterExpand</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AfterSelect</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9752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395634"/>
            <a:ext cx="12046174" cy="142090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Used to display a collection of items in a list. The ListView control is an ItemsControl that is derived from ListBox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Types of ListView: Tile, List, Details, SmallIcon, LargeIcon</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A6A1013C-07A2-4AC7-A553-14BDB5F18E4F}"/>
              </a:ext>
            </a:extLst>
          </p:cNvPr>
          <p:cNvGraphicFramePr>
            <a:graphicFrameLocks noGrp="1"/>
          </p:cNvGraphicFramePr>
          <p:nvPr>
            <p:extLst>
              <p:ext uri="{D42A27DB-BD31-4B8C-83A1-F6EECF244321}">
                <p14:modId xmlns:p14="http://schemas.microsoft.com/office/powerpoint/2010/main" val="2659472012"/>
              </p:ext>
            </p:extLst>
          </p:nvPr>
        </p:nvGraphicFramePr>
        <p:xfrm>
          <a:off x="260134" y="2879596"/>
          <a:ext cx="6272051" cy="2097204"/>
        </p:xfrm>
        <a:graphic>
          <a:graphicData uri="http://schemas.openxmlformats.org/drawingml/2006/table">
            <a:tbl>
              <a:tblPr firstRow="1" bandRow="1">
                <a:tableStyleId>{22838BEF-8BB2-4498-84A7-C5851F593DF1}</a:tableStyleId>
              </a:tblPr>
              <a:tblGrid>
                <a:gridCol w="1831780">
                  <a:extLst>
                    <a:ext uri="{9D8B030D-6E8A-4147-A177-3AD203B41FA5}">
                      <a16:colId xmlns:a16="http://schemas.microsoft.com/office/drawing/2014/main" val="20000"/>
                    </a:ext>
                  </a:extLst>
                </a:gridCol>
                <a:gridCol w="4440271">
                  <a:extLst>
                    <a:ext uri="{9D8B030D-6E8A-4147-A177-3AD203B41FA5}">
                      <a16:colId xmlns:a16="http://schemas.microsoft.com/office/drawing/2014/main" val="20001"/>
                    </a:ext>
                  </a:extLst>
                </a:gridCol>
              </a:tblGrid>
              <a:tr h="780181">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Columns, Items, </a:t>
                      </a:r>
                      <a:r>
                        <a:rPr kumimoji="0" lang="en-US" sz="1800" b="0" kern="1200" dirty="0">
                          <a:solidFill>
                            <a:schemeClr val="tx1"/>
                          </a:solidFill>
                          <a:latin typeface="+mj-lt"/>
                          <a:ea typeface="+mn-ea"/>
                          <a:cs typeface="Calibri" pitchFamily="34" charset="0"/>
                        </a:rPr>
                        <a:t>View, </a:t>
                      </a:r>
                      <a:r>
                        <a:rPr lang="en-US" sz="1800" b="0" dirty="0" err="1">
                          <a:solidFill>
                            <a:schemeClr val="tx1"/>
                          </a:solidFill>
                          <a:latin typeface="+mj-lt"/>
                          <a:cs typeface="Calibri" pitchFamily="34" charset="0"/>
                        </a:rPr>
                        <a:t>MultiSelect</a:t>
                      </a:r>
                      <a:r>
                        <a:rPr lang="en-US" sz="1800" b="0" dirty="0">
                          <a:solidFill>
                            <a:schemeClr val="tx1"/>
                          </a:solidFill>
                          <a:latin typeface="+mj-lt"/>
                          <a:cs typeface="Calibri" pitchFamily="34" charset="0"/>
                        </a:rPr>
                        <a:t>, </a:t>
                      </a:r>
                      <a:r>
                        <a:rPr kumimoji="0" lang="en-US" sz="1800" b="0" kern="1200" dirty="0">
                          <a:solidFill>
                            <a:schemeClr val="tx1"/>
                          </a:solidFill>
                          <a:latin typeface="+mj-lt"/>
                          <a:ea typeface="+mn-ea"/>
                          <a:cs typeface="Calibri" pitchFamily="34" charset="0"/>
                        </a:rPr>
                        <a:t>Sort, </a:t>
                      </a:r>
                      <a:endParaRPr lang="en-US" sz="1800" b="0" dirty="0">
                        <a:solidFill>
                          <a:schemeClr val="tx1"/>
                        </a:solidFill>
                        <a:latin typeface="+mj-lt"/>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SelectedItems</a:t>
                      </a:r>
                      <a:r>
                        <a:rPr lang="en-US" sz="1800" b="0" dirty="0">
                          <a:solidFill>
                            <a:schemeClr val="tx1"/>
                          </a:solidFill>
                          <a:latin typeface="+mj-lt"/>
                          <a:cs typeface="Calibri" pitchFamily="34" charset="0"/>
                        </a:rPr>
                        <a:t>, </a:t>
                      </a:r>
                      <a:r>
                        <a:rPr kumimoji="0" lang="en-US" sz="1800" b="0" kern="1200" dirty="0" err="1">
                          <a:solidFill>
                            <a:schemeClr val="tx1"/>
                          </a:solidFill>
                          <a:latin typeface="+mj-lt"/>
                          <a:ea typeface="+mn-ea"/>
                          <a:cs typeface="Calibri" pitchFamily="34" charset="0"/>
                        </a:rPr>
                        <a:t>SelectedIndices</a:t>
                      </a:r>
                      <a:endParaRPr kumimoji="0" lang="en-US" sz="1800" b="0" kern="1200" dirty="0">
                        <a:solidFill>
                          <a:schemeClr val="tx1"/>
                        </a:solidFill>
                        <a:latin typeface="+mj-lt"/>
                        <a:ea typeface="+mn-ea"/>
                        <a:cs typeface="Calibri" pitchFamily="34" charset="0"/>
                      </a:endParaRPr>
                    </a:p>
                  </a:txBody>
                  <a:tcPr/>
                </a:tc>
                <a:extLst>
                  <a:ext uri="{0D108BD9-81ED-4DB2-BD59-A6C34878D82A}">
                    <a16:rowId xmlns:a16="http://schemas.microsoft.com/office/drawing/2014/main" val="10000"/>
                  </a:ext>
                </a:extLst>
              </a:tr>
              <a:tr h="391551">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dirty="0" err="1">
                          <a:solidFill>
                            <a:schemeClr val="tx1"/>
                          </a:solidFill>
                          <a:latin typeface="+mj-lt"/>
                          <a:ea typeface="+mn-ea"/>
                          <a:cs typeface="Calibri" pitchFamily="34" charset="0"/>
                        </a:rPr>
                        <a:t>GetItemAt</a:t>
                      </a:r>
                      <a:r>
                        <a:rPr kumimoji="0" lang="en-US" sz="1800" b="0" kern="1200" dirty="0">
                          <a:solidFill>
                            <a:schemeClr val="tx1"/>
                          </a:solidFill>
                          <a:latin typeface="+mj-lt"/>
                          <a:ea typeface="+mn-ea"/>
                          <a:cs typeface="Calibri" pitchFamily="34" charset="0"/>
                        </a:rPr>
                        <a:t>,  Clear, </a:t>
                      </a:r>
                      <a:r>
                        <a:rPr kumimoji="0" lang="en-US" sz="1800" b="0" kern="1200" dirty="0" err="1">
                          <a:solidFill>
                            <a:schemeClr val="tx1"/>
                          </a:solidFill>
                          <a:latin typeface="+mj-lt"/>
                          <a:ea typeface="+mn-ea"/>
                          <a:cs typeface="Calibri" pitchFamily="34" charset="0"/>
                        </a:rPr>
                        <a:t>ArrangeIcons</a:t>
                      </a:r>
                      <a:endParaRPr lang="en-US" sz="1800" b="0" dirty="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925472">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ColumnClick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SelectedIndexChanged</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ItemCheck</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ItemSelectionChanged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CF591BD-1DB8-4EB0-B2CC-30D79A510FBE}"/>
              </a:ext>
            </a:extLst>
          </p:cNvPr>
          <p:cNvPicPr>
            <a:picLocks noChangeAspect="1"/>
          </p:cNvPicPr>
          <p:nvPr/>
        </p:nvPicPr>
        <p:blipFill>
          <a:blip r:embed="rId3"/>
          <a:stretch>
            <a:fillRect/>
          </a:stretch>
        </p:blipFill>
        <p:spPr>
          <a:xfrm>
            <a:off x="6603978" y="4469245"/>
            <a:ext cx="5375194" cy="1947196"/>
          </a:xfrm>
          <a:prstGeom prst="rect">
            <a:avLst/>
          </a:prstGeom>
        </p:spPr>
      </p:pic>
      <p:pic>
        <p:nvPicPr>
          <p:cNvPr id="17" name="Picture 16">
            <a:extLst>
              <a:ext uri="{FF2B5EF4-FFF2-40B4-BE49-F238E27FC236}">
                <a16:creationId xmlns:a16="http://schemas.microsoft.com/office/drawing/2014/main" id="{30C51757-E02B-45F8-B8BB-8557BEC93D29}"/>
              </a:ext>
            </a:extLst>
          </p:cNvPr>
          <p:cNvPicPr>
            <a:picLocks noChangeAspect="1"/>
          </p:cNvPicPr>
          <p:nvPr/>
        </p:nvPicPr>
        <p:blipFill>
          <a:blip r:embed="rId4"/>
          <a:stretch>
            <a:fillRect/>
          </a:stretch>
        </p:blipFill>
        <p:spPr>
          <a:xfrm>
            <a:off x="6603978" y="2879596"/>
            <a:ext cx="5375194" cy="1525390"/>
          </a:xfrm>
          <a:prstGeom prst="rect">
            <a:avLst/>
          </a:prstGeom>
        </p:spPr>
      </p:pic>
    </p:spTree>
    <p:extLst>
      <p:ext uri="{BB962C8B-B14F-4D97-AF65-F5344CB8AC3E}">
        <p14:creationId xmlns:p14="http://schemas.microsoft.com/office/powerpoint/2010/main" val="2013579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127279"/>
            <a:ext cx="12244553" cy="6019853"/>
          </a:xfrm>
          <a:prstGeom prst="rect">
            <a:avLst/>
          </a:prstGeom>
          <a:noFill/>
        </p:spPr>
        <p:txBody>
          <a:bodyPr wrap="square">
            <a:spAutoFit/>
          </a:bodyPr>
          <a:lstStyle/>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provides a powerful and flexible way to display data in a tabular format</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We can use the DataGridView control to show read-only views of a small amount of data, or we can scale it to show editable views of very large sets of data</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display and edit tabular data from many different kinds of data sources. Binding data to the DataGridView control is straightforward and intuitive, and in many cases it is as simple as setting the DataSource property</a:t>
            </a:r>
          </a:p>
          <a:p>
            <a:pPr marL="342900" indent="-342900" algn="just">
              <a:lnSpc>
                <a:spcPct val="150000"/>
              </a:lnSpc>
              <a:buClr>
                <a:srgbClr val="973735"/>
              </a:buClr>
              <a:buSzPct val="50000"/>
              <a:buFont typeface="Wingdings" pitchFamily="2" charset="2"/>
              <a:buChar char="u"/>
              <a:tabLst>
                <a:tab pos="241300" algn="l"/>
              </a:tabLst>
              <a:defRPr/>
            </a:pPr>
            <a:endParaRPr lang="en-US" sz="2600" dirty="0">
              <a:solidFill>
                <a:srgbClr val="111111"/>
              </a:solidFill>
              <a:latin typeface="+mj-lt"/>
            </a:endParaRPr>
          </a:p>
        </p:txBody>
      </p:sp>
    </p:spTree>
    <p:extLst>
      <p:ext uri="{BB962C8B-B14F-4D97-AF65-F5344CB8AC3E}">
        <p14:creationId xmlns:p14="http://schemas.microsoft.com/office/powerpoint/2010/main" val="2794133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442081"/>
            <a:ext cx="12244553" cy="5028108"/>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the standard Windows Forms data binding model, so it will bind to instances of classes described in the following list:</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 interface, including one-dimensional arrays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IListSource interface, such as the DataTable and DataSet classes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 interface, such as the BindingList&lt;&gt; class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IBindingListView interface, such as the BindingSource class</a:t>
            </a:r>
            <a:endParaRPr lang="en-US" sz="2600" dirty="0">
              <a:solidFill>
                <a:srgbClr val="111111"/>
              </a:solidFill>
              <a:latin typeface="+mj-lt"/>
            </a:endParaRPr>
          </a:p>
        </p:txBody>
      </p:sp>
    </p:spTree>
    <p:extLst>
      <p:ext uri="{BB962C8B-B14F-4D97-AF65-F5344CB8AC3E}">
        <p14:creationId xmlns:p14="http://schemas.microsoft.com/office/powerpoint/2010/main" val="4058459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pic>
        <p:nvPicPr>
          <p:cNvPr id="5" name="Picture 4">
            <a:extLst>
              <a:ext uri="{FF2B5EF4-FFF2-40B4-BE49-F238E27FC236}">
                <a16:creationId xmlns:a16="http://schemas.microsoft.com/office/drawing/2014/main" id="{F12BD3FA-D651-4BBA-B7F5-95FC724D073B}"/>
              </a:ext>
            </a:extLst>
          </p:cNvPr>
          <p:cNvPicPr>
            <a:picLocks noChangeAspect="1"/>
          </p:cNvPicPr>
          <p:nvPr/>
        </p:nvPicPr>
        <p:blipFill>
          <a:blip r:embed="rId3"/>
          <a:stretch>
            <a:fillRect/>
          </a:stretch>
        </p:blipFill>
        <p:spPr>
          <a:xfrm>
            <a:off x="7607055" y="3740171"/>
            <a:ext cx="4588570" cy="2685307"/>
          </a:xfrm>
          <a:prstGeom prst="rect">
            <a:avLst/>
          </a:prstGeom>
        </p:spPr>
      </p:pic>
      <p:pic>
        <p:nvPicPr>
          <p:cNvPr id="16" name="Picture 15">
            <a:extLst>
              <a:ext uri="{FF2B5EF4-FFF2-40B4-BE49-F238E27FC236}">
                <a16:creationId xmlns:a16="http://schemas.microsoft.com/office/drawing/2014/main" id="{9018D9BE-B86D-4C1E-811B-4C9357125459}"/>
              </a:ext>
            </a:extLst>
          </p:cNvPr>
          <p:cNvPicPr>
            <a:picLocks noChangeAspect="1"/>
          </p:cNvPicPr>
          <p:nvPr/>
        </p:nvPicPr>
        <p:blipFill>
          <a:blip r:embed="rId4"/>
          <a:stretch>
            <a:fillRect/>
          </a:stretch>
        </p:blipFill>
        <p:spPr>
          <a:xfrm>
            <a:off x="7575525" y="650723"/>
            <a:ext cx="4633173" cy="3012111"/>
          </a:xfrm>
          <a:prstGeom prst="rect">
            <a:avLst/>
          </a:prstGeom>
        </p:spPr>
      </p:pic>
      <p:sp>
        <p:nvSpPr>
          <p:cNvPr id="17" name="Rectangle 16">
            <a:extLst>
              <a:ext uri="{FF2B5EF4-FFF2-40B4-BE49-F238E27FC236}">
                <a16:creationId xmlns:a16="http://schemas.microsoft.com/office/drawing/2014/main" id="{79DDE8CB-C55C-45C5-B95F-322BFB50924C}"/>
              </a:ext>
            </a:extLst>
          </p:cNvPr>
          <p:cNvSpPr/>
          <p:nvPr/>
        </p:nvSpPr>
        <p:spPr>
          <a:xfrm>
            <a:off x="8533987" y="1683436"/>
            <a:ext cx="3641223" cy="5307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FA8151-1EDD-4992-A47E-40BC847C59F2}"/>
              </a:ext>
            </a:extLst>
          </p:cNvPr>
          <p:cNvSpPr/>
          <p:nvPr/>
        </p:nvSpPr>
        <p:spPr>
          <a:xfrm>
            <a:off x="8522496" y="2887547"/>
            <a:ext cx="3641223" cy="7974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EAAD7A5-CF82-4DA6-A2A9-18EC453D6138}"/>
              </a:ext>
            </a:extLst>
          </p:cNvPr>
          <p:cNvGrpSpPr/>
          <p:nvPr/>
        </p:nvGrpSpPr>
        <p:grpSpPr>
          <a:xfrm>
            <a:off x="-22302" y="1480667"/>
            <a:ext cx="7660888" cy="4962170"/>
            <a:chOff x="-22302" y="1480667"/>
            <a:chExt cx="7660888" cy="4962170"/>
          </a:xfrm>
        </p:grpSpPr>
        <p:pic>
          <p:nvPicPr>
            <p:cNvPr id="14" name="Picture 13">
              <a:extLst>
                <a:ext uri="{FF2B5EF4-FFF2-40B4-BE49-F238E27FC236}">
                  <a16:creationId xmlns:a16="http://schemas.microsoft.com/office/drawing/2014/main" id="{4B2028AD-7E77-4CEB-AA30-CC0DAEE656ED}"/>
                </a:ext>
              </a:extLst>
            </p:cNvPr>
            <p:cNvPicPr>
              <a:picLocks noChangeAspect="1"/>
            </p:cNvPicPr>
            <p:nvPr/>
          </p:nvPicPr>
          <p:blipFill>
            <a:blip r:embed="rId5"/>
            <a:stretch>
              <a:fillRect/>
            </a:stretch>
          </p:blipFill>
          <p:spPr>
            <a:xfrm>
              <a:off x="-22302" y="1480667"/>
              <a:ext cx="7660888" cy="4962170"/>
            </a:xfrm>
            <a:prstGeom prst="rect">
              <a:avLst/>
            </a:prstGeom>
          </p:spPr>
        </p:pic>
        <p:sp>
          <p:nvSpPr>
            <p:cNvPr id="19" name="Rectangle 18">
              <a:extLst>
                <a:ext uri="{FF2B5EF4-FFF2-40B4-BE49-F238E27FC236}">
                  <a16:creationId xmlns:a16="http://schemas.microsoft.com/office/drawing/2014/main" id="{F61194DD-660C-4C9A-92BA-04E428561E3F}"/>
                </a:ext>
              </a:extLst>
            </p:cNvPr>
            <p:cNvSpPr/>
            <p:nvPr/>
          </p:nvSpPr>
          <p:spPr>
            <a:xfrm>
              <a:off x="838200" y="5644055"/>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B3806-A931-4B65-9B85-885E3C514406}"/>
                </a:ext>
              </a:extLst>
            </p:cNvPr>
            <p:cNvSpPr/>
            <p:nvPr/>
          </p:nvSpPr>
          <p:spPr>
            <a:xfrm>
              <a:off x="806670" y="3830371"/>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09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RichTextbox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24771"/>
            <a:ext cx="121236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RichTextBox control is a textbox that gives us rich text editing controls and advanced formatting features also includes loading rich text format (RTF) files</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0E821802-C75A-4BE0-99A6-9979C1312102}"/>
              </a:ext>
            </a:extLst>
          </p:cNvPr>
          <p:cNvPicPr>
            <a:picLocks noChangeAspect="1"/>
          </p:cNvPicPr>
          <p:nvPr/>
        </p:nvPicPr>
        <p:blipFill>
          <a:blip r:embed="rId3"/>
          <a:stretch>
            <a:fillRect/>
          </a:stretch>
        </p:blipFill>
        <p:spPr>
          <a:xfrm>
            <a:off x="68317" y="4435921"/>
            <a:ext cx="5532081" cy="1779837"/>
          </a:xfrm>
          <a:prstGeom prst="rect">
            <a:avLst/>
          </a:prstGeom>
        </p:spPr>
      </p:pic>
      <p:graphicFrame>
        <p:nvGraphicFramePr>
          <p:cNvPr id="10" name="Table 9">
            <a:extLst>
              <a:ext uri="{FF2B5EF4-FFF2-40B4-BE49-F238E27FC236}">
                <a16:creationId xmlns:a16="http://schemas.microsoft.com/office/drawing/2014/main" id="{172F48B0-A0CE-4D84-AD91-7E0B6CD56FFE}"/>
              </a:ext>
            </a:extLst>
          </p:cNvPr>
          <p:cNvGraphicFramePr>
            <a:graphicFrameLocks noGrp="1"/>
          </p:cNvGraphicFramePr>
          <p:nvPr>
            <p:extLst>
              <p:ext uri="{D42A27DB-BD31-4B8C-83A1-F6EECF244321}">
                <p14:modId xmlns:p14="http://schemas.microsoft.com/office/powerpoint/2010/main" val="3644106423"/>
              </p:ext>
            </p:extLst>
          </p:nvPr>
        </p:nvGraphicFramePr>
        <p:xfrm>
          <a:off x="68317" y="2348837"/>
          <a:ext cx="5600399" cy="1938333"/>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818037">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Font, ScrollBars, SelectedText, SelectionFont,</a:t>
                      </a:r>
                      <a:r>
                        <a:rPr lang="en-US" sz="1800" b="0" baseline="0">
                          <a:solidFill>
                            <a:schemeClr val="tx1"/>
                          </a:solidFill>
                          <a:latin typeface="+mj-lt"/>
                          <a:cs typeface="Calibri" pitchFamily="34" charset="0"/>
                        </a:rPr>
                        <a:t> SelectionLength, Text, WordWrap</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AppendText, Copy, Paste,  Redo, Undo</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Click, </a:t>
                      </a:r>
                      <a:r>
                        <a:rPr lang="en-US" sz="1800" b="0" dirty="0" err="1">
                          <a:solidFill>
                            <a:schemeClr val="tx1"/>
                          </a:solidFill>
                          <a:latin typeface="+mj-lt"/>
                          <a:cs typeface="Calibri" pitchFamily="34" charset="0"/>
                        </a:rPr>
                        <a:t>HScroll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Vscroll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grpSp>
        <p:nvGrpSpPr>
          <p:cNvPr id="2" name="Group 1">
            <a:extLst>
              <a:ext uri="{FF2B5EF4-FFF2-40B4-BE49-F238E27FC236}">
                <a16:creationId xmlns:a16="http://schemas.microsoft.com/office/drawing/2014/main" id="{8EEAFFCC-3651-4969-B32C-41DE1EF2C0E1}"/>
              </a:ext>
            </a:extLst>
          </p:cNvPr>
          <p:cNvGrpSpPr/>
          <p:nvPr/>
        </p:nvGrpSpPr>
        <p:grpSpPr>
          <a:xfrm>
            <a:off x="5691879" y="2283652"/>
            <a:ext cx="6454968" cy="3589508"/>
            <a:chOff x="5700246" y="2317306"/>
            <a:chExt cx="6454968" cy="3589508"/>
          </a:xfrm>
        </p:grpSpPr>
        <p:pic>
          <p:nvPicPr>
            <p:cNvPr id="5" name="Picture 4">
              <a:extLst>
                <a:ext uri="{FF2B5EF4-FFF2-40B4-BE49-F238E27FC236}">
                  <a16:creationId xmlns:a16="http://schemas.microsoft.com/office/drawing/2014/main" id="{694408E9-9A0B-4428-8017-C1C3120310BA}"/>
                </a:ext>
              </a:extLst>
            </p:cNvPr>
            <p:cNvPicPr>
              <a:picLocks noChangeAspect="1"/>
            </p:cNvPicPr>
            <p:nvPr/>
          </p:nvPicPr>
          <p:blipFill>
            <a:blip r:embed="rId4"/>
            <a:stretch>
              <a:fillRect/>
            </a:stretch>
          </p:blipFill>
          <p:spPr>
            <a:xfrm>
              <a:off x="5700246" y="2317306"/>
              <a:ext cx="6454968" cy="3589508"/>
            </a:xfrm>
            <a:prstGeom prst="rect">
              <a:avLst/>
            </a:prstGeom>
          </p:spPr>
        </p:pic>
        <p:sp>
          <p:nvSpPr>
            <p:cNvPr id="11" name="Rectangle 10">
              <a:extLst>
                <a:ext uri="{FF2B5EF4-FFF2-40B4-BE49-F238E27FC236}">
                  <a16:creationId xmlns:a16="http://schemas.microsoft.com/office/drawing/2014/main" id="{FC0BAC8F-1CF9-4BE2-967E-DCC94591E154}"/>
                </a:ext>
              </a:extLst>
            </p:cNvPr>
            <p:cNvSpPr/>
            <p:nvPr/>
          </p:nvSpPr>
          <p:spPr>
            <a:xfrm>
              <a:off x="6089427" y="3953972"/>
              <a:ext cx="2959978"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F7A1E69B-631E-49F6-896C-DD4F361FBC37}"/>
              </a:ext>
            </a:extLst>
          </p:cNvPr>
          <p:cNvCxnSpPr>
            <a:cxnSpLocks/>
            <a:stCxn id="11" idx="1"/>
          </p:cNvCxnSpPr>
          <p:nvPr/>
        </p:nvCxnSpPr>
        <p:spPr>
          <a:xfrm flipH="1">
            <a:off x="5276196" y="4057478"/>
            <a:ext cx="804864" cy="9664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010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13" name="TextBox 12">
            <a:extLst>
              <a:ext uri="{FF2B5EF4-FFF2-40B4-BE49-F238E27FC236}">
                <a16:creationId xmlns:a16="http://schemas.microsoft.com/office/drawing/2014/main" id="{794B0636-141A-48F4-9618-4F89090694F3}"/>
              </a:ext>
            </a:extLst>
          </p:cNvPr>
          <p:cNvSpPr txBox="1"/>
          <p:nvPr/>
        </p:nvSpPr>
        <p:spPr>
          <a:xfrm>
            <a:off x="0" y="1615481"/>
            <a:ext cx="12034345" cy="4555093"/>
          </a:xfrm>
          <a:prstGeom prst="rect">
            <a:avLst/>
          </a:prstGeom>
          <a:noFill/>
        </p:spPr>
        <p:txBody>
          <a:bodyPr wrap="square">
            <a:spAutoFit/>
          </a:bodyPr>
          <a:lstStyle/>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The Windows Forms development platform supports a broad set of app development features, including controls, graphics, data binding, and user input</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features a drag-and-drop visual designer in Visual Studio to easily create Windows Forms apps</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is a UI technology for .NET, a set of managed libraries that simplify common app tasks such as reading and writing to the file system</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When we use a development environment like Visual Studio, we can create Windows Forms smart-client apps that display information, request input from users, and communicate with remote computers over a network</a:t>
            </a:r>
            <a:endParaRPr lang="en-US" sz="2600" dirty="0">
              <a:solidFill>
                <a:srgbClr val="111111"/>
              </a:solidFill>
              <a:latin typeface="+mj-lt"/>
            </a:endParaRPr>
          </a:p>
        </p:txBody>
      </p:sp>
      <p:sp>
        <p:nvSpPr>
          <p:cNvPr id="8" name="Title 1">
            <a:extLst>
              <a:ext uri="{FF2B5EF4-FFF2-40B4-BE49-F238E27FC236}">
                <a16:creationId xmlns:a16="http://schemas.microsoft.com/office/drawing/2014/main" id="{8A9C1916-EAEF-44B0-A74B-FA56DFDFA0CA}"/>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87676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ProgressBar</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4" y="1386093"/>
            <a:ext cx="1225580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ProgressBar control is used to represent the progress of a lengthy operation that takes time where a user must wait for the operation to be finished</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BFE22053-917F-44B4-956A-A806CBE4293C}"/>
              </a:ext>
            </a:extLst>
          </p:cNvPr>
          <p:cNvPicPr>
            <a:picLocks noChangeAspect="1"/>
          </p:cNvPicPr>
          <p:nvPr/>
        </p:nvPicPr>
        <p:blipFill>
          <a:blip r:embed="rId3"/>
          <a:stretch>
            <a:fillRect/>
          </a:stretch>
        </p:blipFill>
        <p:spPr>
          <a:xfrm>
            <a:off x="31530" y="3806941"/>
            <a:ext cx="5600399" cy="2181218"/>
          </a:xfrm>
          <a:prstGeom prst="rect">
            <a:avLst/>
          </a:prstGeom>
        </p:spPr>
      </p:pic>
      <p:graphicFrame>
        <p:nvGraphicFramePr>
          <p:cNvPr id="10" name="Table 9">
            <a:extLst>
              <a:ext uri="{FF2B5EF4-FFF2-40B4-BE49-F238E27FC236}">
                <a16:creationId xmlns:a16="http://schemas.microsoft.com/office/drawing/2014/main" id="{52128710-E57F-4F87-AE0D-39EA26CC2DA5}"/>
              </a:ext>
            </a:extLst>
          </p:cNvPr>
          <p:cNvGraphicFramePr>
            <a:graphicFrameLocks noGrp="1"/>
          </p:cNvGraphicFramePr>
          <p:nvPr>
            <p:extLst>
              <p:ext uri="{D42A27DB-BD31-4B8C-83A1-F6EECF244321}">
                <p14:modId xmlns:p14="http://schemas.microsoft.com/office/powerpoint/2010/main" val="26042118"/>
              </p:ext>
            </p:extLst>
          </p:nvPr>
        </p:nvGraphicFramePr>
        <p:xfrm>
          <a:off x="31530" y="2389042"/>
          <a:ext cx="5600399" cy="862299"/>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478446">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Maximum; Minimum; Step; Style; Value</a:t>
                      </a: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Increment, PerformStep</a:t>
                      </a:r>
                    </a:p>
                  </a:txBody>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4864C0F3-9006-4187-887F-BA244801EB40}"/>
              </a:ext>
            </a:extLst>
          </p:cNvPr>
          <p:cNvPicPr>
            <a:picLocks noChangeAspect="1"/>
          </p:cNvPicPr>
          <p:nvPr/>
        </p:nvPicPr>
        <p:blipFill>
          <a:blip r:embed="rId4"/>
          <a:stretch>
            <a:fillRect/>
          </a:stretch>
        </p:blipFill>
        <p:spPr>
          <a:xfrm>
            <a:off x="5711058" y="2293917"/>
            <a:ext cx="6449412" cy="4165762"/>
          </a:xfrm>
          <a:prstGeom prst="rect">
            <a:avLst/>
          </a:prstGeom>
        </p:spPr>
      </p:pic>
    </p:spTree>
    <p:extLst>
      <p:ext uri="{BB962C8B-B14F-4D97-AF65-F5344CB8AC3E}">
        <p14:creationId xmlns:p14="http://schemas.microsoft.com/office/powerpoint/2010/main" val="2708173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DateTimerPicker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59665"/>
            <a:ext cx="12097407" cy="954107"/>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The Windows Forms DateTimePicker control allows the user to select a single item from a list of dates or times</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68F800AB-E6B9-49EC-BD54-EC729F37A05A}"/>
              </a:ext>
            </a:extLst>
          </p:cNvPr>
          <p:cNvPicPr>
            <a:picLocks noChangeAspect="1"/>
          </p:cNvPicPr>
          <p:nvPr/>
        </p:nvPicPr>
        <p:blipFill>
          <a:blip r:embed="rId3"/>
          <a:stretch>
            <a:fillRect/>
          </a:stretch>
        </p:blipFill>
        <p:spPr>
          <a:xfrm>
            <a:off x="7564809" y="2389342"/>
            <a:ext cx="4280348" cy="3559996"/>
          </a:xfrm>
          <a:prstGeom prst="rect">
            <a:avLst/>
          </a:prstGeom>
        </p:spPr>
      </p:pic>
      <p:pic>
        <p:nvPicPr>
          <p:cNvPr id="8" name="Picture 7">
            <a:extLst>
              <a:ext uri="{FF2B5EF4-FFF2-40B4-BE49-F238E27FC236}">
                <a16:creationId xmlns:a16="http://schemas.microsoft.com/office/drawing/2014/main" id="{862DB099-0B56-4AD6-9F05-C8C83CD522FC}"/>
              </a:ext>
            </a:extLst>
          </p:cNvPr>
          <p:cNvPicPr>
            <a:picLocks noChangeAspect="1"/>
          </p:cNvPicPr>
          <p:nvPr/>
        </p:nvPicPr>
        <p:blipFill>
          <a:blip r:embed="rId4"/>
          <a:stretch>
            <a:fillRect/>
          </a:stretch>
        </p:blipFill>
        <p:spPr>
          <a:xfrm>
            <a:off x="413845" y="4317985"/>
            <a:ext cx="6974928" cy="1450326"/>
          </a:xfrm>
          <a:prstGeom prst="rect">
            <a:avLst/>
          </a:prstGeom>
        </p:spPr>
      </p:pic>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1271686584"/>
              </p:ext>
            </p:extLst>
          </p:nvPr>
        </p:nvGraphicFramePr>
        <p:xfrm>
          <a:off x="450626" y="2442330"/>
          <a:ext cx="6938146" cy="1623805"/>
        </p:xfrm>
        <a:graphic>
          <a:graphicData uri="http://schemas.openxmlformats.org/drawingml/2006/table">
            <a:tbl>
              <a:tblPr firstRow="1" bandRow="1">
                <a:tableStyleId>{22838BEF-8BB2-4498-84A7-C5851F593DF1}</a:tableStyleId>
              </a:tblPr>
              <a:tblGrid>
                <a:gridCol w="1627942">
                  <a:extLst>
                    <a:ext uri="{9D8B030D-6E8A-4147-A177-3AD203B41FA5}">
                      <a16:colId xmlns:a16="http://schemas.microsoft.com/office/drawing/2014/main" val="20000"/>
                    </a:ext>
                  </a:extLst>
                </a:gridCol>
                <a:gridCol w="5310204">
                  <a:extLst>
                    <a:ext uri="{9D8B030D-6E8A-4147-A177-3AD203B41FA5}">
                      <a16:colId xmlns:a16="http://schemas.microsoft.com/office/drawing/2014/main" val="20001"/>
                    </a:ext>
                  </a:extLst>
                </a:gridCol>
              </a:tblGrid>
              <a:tr h="679242">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mj-lt"/>
                          <a:cs typeface="Calibri" pitchFamily="34" charset="0"/>
                        </a:rPr>
                        <a:t>Format,</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MinDate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MaxDate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ShowCheckBox</a:t>
                      </a:r>
                      <a:r>
                        <a:rPr lang="en-US" sz="2000" b="0" baseline="0" dirty="0">
                          <a:solidFill>
                            <a:schemeClr val="tx1"/>
                          </a:solidFill>
                          <a:latin typeface="+mj-lt"/>
                          <a:cs typeface="Calibri" pitchFamily="34" charset="0"/>
                        </a:rPr>
                        <a:t>, </a:t>
                      </a:r>
                      <a:r>
                        <a:rPr lang="en-US" sz="2000" b="0" baseline="0">
                          <a:solidFill>
                            <a:schemeClr val="tx1"/>
                          </a:solidFill>
                          <a:latin typeface="+mj-lt"/>
                          <a:cs typeface="Calibri" pitchFamily="34" charset="0"/>
                        </a:rPr>
                        <a:t>Value, CustomFormat</a:t>
                      </a:r>
                      <a:endParaRPr lang="en-US" sz="2000" b="0" dirty="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2000" b="0" kern="1200">
                          <a:solidFill>
                            <a:schemeClr val="tx1"/>
                          </a:solidFill>
                          <a:latin typeface="+mj-lt"/>
                          <a:ea typeface="+mn-ea"/>
                          <a:cs typeface="Calibri" pitchFamily="34" charset="0"/>
                        </a:rPr>
                        <a:t>Focus, Show</a:t>
                      </a:r>
                      <a:endParaRPr lang="en-US" sz="20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mj-lt"/>
                          <a:cs typeface="Calibri" pitchFamily="34" charset="0"/>
                        </a:rPr>
                        <a:t>Click, FormatChanged, ValueChanged</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572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Timer</a:t>
            </a:r>
          </a:p>
        </p:txBody>
      </p:sp>
      <p:sp>
        <p:nvSpPr>
          <p:cNvPr id="6" name="TextBox 5">
            <a:extLst>
              <a:ext uri="{FF2B5EF4-FFF2-40B4-BE49-F238E27FC236}">
                <a16:creationId xmlns:a16="http://schemas.microsoft.com/office/drawing/2014/main" id="{DC40B99B-89B9-4DBA-B286-85BE9A31140F}"/>
              </a:ext>
            </a:extLst>
          </p:cNvPr>
          <p:cNvSpPr txBox="1"/>
          <p:nvPr/>
        </p:nvSpPr>
        <p:spPr>
          <a:xfrm>
            <a:off x="-32848" y="1408966"/>
            <a:ext cx="12097407"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Timer class in C# represents a Timer control that executes a code block at a specified interval of time repeatedly</a:t>
            </a:r>
            <a:endParaRPr lang="en-US" sz="2600" dirty="0">
              <a:solidFill>
                <a:srgbClr val="111111"/>
              </a:solidFill>
              <a:latin typeface="+mj-lt"/>
            </a:endParaRPr>
          </a:p>
        </p:txBody>
      </p:sp>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4238851375"/>
              </p:ext>
            </p:extLst>
          </p:nvPr>
        </p:nvGraphicFramePr>
        <p:xfrm>
          <a:off x="396764" y="2340661"/>
          <a:ext cx="6869468" cy="1426998"/>
        </p:xfrm>
        <a:graphic>
          <a:graphicData uri="http://schemas.openxmlformats.org/drawingml/2006/table">
            <a:tbl>
              <a:tblPr firstRow="1" bandRow="1">
                <a:tableStyleId>{22838BEF-8BB2-4498-84A7-C5851F593DF1}</a:tableStyleId>
              </a:tblPr>
              <a:tblGrid>
                <a:gridCol w="1611828">
                  <a:extLst>
                    <a:ext uri="{9D8B030D-6E8A-4147-A177-3AD203B41FA5}">
                      <a16:colId xmlns:a16="http://schemas.microsoft.com/office/drawing/2014/main" val="20000"/>
                    </a:ext>
                  </a:extLst>
                </a:gridCol>
                <a:gridCol w="5257640">
                  <a:extLst>
                    <a:ext uri="{9D8B030D-6E8A-4147-A177-3AD203B41FA5}">
                      <a16:colId xmlns:a16="http://schemas.microsoft.com/office/drawing/2014/main" val="20001"/>
                    </a:ext>
                  </a:extLst>
                </a:gridCol>
              </a:tblGrid>
              <a:tr h="51662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Enable,</a:t>
                      </a:r>
                      <a:r>
                        <a:rPr lang="en-US" sz="1800" b="0" baseline="0">
                          <a:solidFill>
                            <a:schemeClr val="tx1"/>
                          </a:solidFill>
                          <a:latin typeface="+mj-lt"/>
                          <a:cs typeface="Calibri" pitchFamily="34" charset="0"/>
                        </a:rPr>
                        <a:t> Interval</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mj-lt"/>
                          <a:cs typeface="Calibri" pitchFamily="34" charset="0"/>
                        </a:rPr>
                        <a:t>Start, Stop</a:t>
                      </a:r>
                      <a:endParaRPr lang="vi-VN" sz="1800">
                        <a:solidFill>
                          <a:schemeClr val="tx1"/>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Tick</a:t>
                      </a: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17AC081D-9800-4E79-BE62-863AA6025AFA}"/>
              </a:ext>
            </a:extLst>
          </p:cNvPr>
          <p:cNvPicPr>
            <a:picLocks noChangeAspect="1"/>
          </p:cNvPicPr>
          <p:nvPr/>
        </p:nvPicPr>
        <p:blipFill>
          <a:blip r:embed="rId3"/>
          <a:stretch>
            <a:fillRect/>
          </a:stretch>
        </p:blipFill>
        <p:spPr>
          <a:xfrm>
            <a:off x="7742760" y="2327085"/>
            <a:ext cx="4020946" cy="2826847"/>
          </a:xfrm>
          <a:prstGeom prst="rect">
            <a:avLst/>
          </a:prstGeom>
        </p:spPr>
      </p:pic>
      <p:pic>
        <p:nvPicPr>
          <p:cNvPr id="12" name="Picture 11">
            <a:extLst>
              <a:ext uri="{FF2B5EF4-FFF2-40B4-BE49-F238E27FC236}">
                <a16:creationId xmlns:a16="http://schemas.microsoft.com/office/drawing/2014/main" id="{5AD3C553-4607-4337-A4AD-5019ED98D7EA}"/>
              </a:ext>
            </a:extLst>
          </p:cNvPr>
          <p:cNvPicPr>
            <a:picLocks noChangeAspect="1"/>
          </p:cNvPicPr>
          <p:nvPr/>
        </p:nvPicPr>
        <p:blipFill>
          <a:blip r:embed="rId4"/>
          <a:stretch>
            <a:fillRect/>
          </a:stretch>
        </p:blipFill>
        <p:spPr>
          <a:xfrm>
            <a:off x="396763" y="3906990"/>
            <a:ext cx="6869469" cy="2462279"/>
          </a:xfrm>
          <a:prstGeom prst="rect">
            <a:avLst/>
          </a:prstGeom>
        </p:spPr>
      </p:pic>
    </p:spTree>
    <p:extLst>
      <p:ext uri="{BB962C8B-B14F-4D97-AF65-F5344CB8AC3E}">
        <p14:creationId xmlns:p14="http://schemas.microsoft.com/office/powerpoint/2010/main" val="235675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MenuStrips</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4191"/>
            <a:ext cx="12097407" cy="4523803"/>
          </a:xfrm>
          <a:prstGeom prst="rect">
            <a:avLst/>
          </a:prstGeom>
          <a:noFill/>
        </p:spPr>
        <p:txBody>
          <a:bodyPr wrap="square">
            <a:spAutoFit/>
          </a:bodyPr>
          <a:lstStyle/>
          <a:p>
            <a:pPr marL="342900" indent="-342900"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Common UI elements that may be contained within a MenuStrip:</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ToolStripMenuItem: A traditional menu item</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ToolStripComboBox: An embedded ComboBox</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ToolStripSeparator: A simple line that separates content</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ToolStripTextBox: An embedded TextBox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When the ampersand character (&amp;) is placed before a letter in a menu item, it denotes the item’s shortcut key. In this example, we are creating &amp;File and E&amp;xit; therefore, the user may activate the Exit menu by pressing Alt+F, and then X</a:t>
            </a:r>
          </a:p>
        </p:txBody>
      </p:sp>
    </p:spTree>
    <p:extLst>
      <p:ext uri="{BB962C8B-B14F-4D97-AF65-F5344CB8AC3E}">
        <p14:creationId xmlns:p14="http://schemas.microsoft.com/office/powerpoint/2010/main" val="3004822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sp>
        <p:nvSpPr>
          <p:cNvPr id="13" name="TextBox 12">
            <a:extLst>
              <a:ext uri="{FF2B5EF4-FFF2-40B4-BE49-F238E27FC236}">
                <a16:creationId xmlns:a16="http://schemas.microsoft.com/office/drawing/2014/main" id="{D780D5E7-D63D-4B81-AADA-D2A5F4F2470A}"/>
              </a:ext>
            </a:extLst>
          </p:cNvPr>
          <p:cNvSpPr txBox="1"/>
          <p:nvPr/>
        </p:nvSpPr>
        <p:spPr>
          <a:xfrm>
            <a:off x="234652" y="635471"/>
            <a:ext cx="11957347" cy="743217"/>
          </a:xfrm>
          <a:prstGeom prst="rect">
            <a:avLst/>
          </a:prstGeom>
          <a:noFill/>
        </p:spPr>
        <p:txBody>
          <a:bodyPr wrap="square">
            <a:spAutoFit/>
          </a:bodyPr>
          <a:lstStyle/>
          <a:p>
            <a:pPr marL="231775" indent="-231775"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000">
                <a:solidFill>
                  <a:srgbClr val="111111"/>
                </a:solidFill>
                <a:latin typeface="+mj-lt"/>
              </a:rPr>
              <a:t>Create a WinForm app named </a:t>
            </a:r>
            <a:r>
              <a:rPr lang="en-US" sz="2000" b="1">
                <a:solidFill>
                  <a:srgbClr val="111111"/>
                </a:solidFill>
                <a:latin typeface="+mj-lt"/>
              </a:rPr>
              <a:t>MyApp</a:t>
            </a:r>
            <a:r>
              <a:rPr lang="en-US" sz="2000">
                <a:solidFill>
                  <a:srgbClr val="111111"/>
                </a:solidFill>
                <a:latin typeface="+mj-lt"/>
              </a:rPr>
              <a:t> which includes a form named </a:t>
            </a:r>
            <a:r>
              <a:rPr lang="en-US" sz="2000" b="1">
                <a:solidFill>
                  <a:srgbClr val="111111"/>
                </a:solidFill>
                <a:latin typeface="+mj-lt"/>
              </a:rPr>
              <a:t>frmMain</a:t>
            </a:r>
            <a:r>
              <a:rPr lang="en-US" sz="2000">
                <a:solidFill>
                  <a:srgbClr val="111111"/>
                </a:solidFill>
                <a:latin typeface="+mj-lt"/>
              </a:rPr>
              <a:t> then writes codes as follows:</a:t>
            </a:r>
          </a:p>
        </p:txBody>
      </p:sp>
      <p:grpSp>
        <p:nvGrpSpPr>
          <p:cNvPr id="8" name="Group 7">
            <a:extLst>
              <a:ext uri="{FF2B5EF4-FFF2-40B4-BE49-F238E27FC236}">
                <a16:creationId xmlns:a16="http://schemas.microsoft.com/office/drawing/2014/main" id="{111121A8-741B-477E-984B-15DBE2F373F9}"/>
              </a:ext>
            </a:extLst>
          </p:cNvPr>
          <p:cNvGrpSpPr/>
          <p:nvPr/>
        </p:nvGrpSpPr>
        <p:grpSpPr>
          <a:xfrm>
            <a:off x="8914042" y="1362905"/>
            <a:ext cx="3236394" cy="2662594"/>
            <a:chOff x="8745877" y="1154703"/>
            <a:chExt cx="3446123" cy="2850096"/>
          </a:xfrm>
        </p:grpSpPr>
        <p:pic>
          <p:nvPicPr>
            <p:cNvPr id="7" name="Picture 6">
              <a:extLst>
                <a:ext uri="{FF2B5EF4-FFF2-40B4-BE49-F238E27FC236}">
                  <a16:creationId xmlns:a16="http://schemas.microsoft.com/office/drawing/2014/main" id="{B4944D18-63E1-49D5-82FD-46AF98F22E8E}"/>
                </a:ext>
              </a:extLst>
            </p:cNvPr>
            <p:cNvPicPr>
              <a:picLocks noChangeAspect="1"/>
            </p:cNvPicPr>
            <p:nvPr/>
          </p:nvPicPr>
          <p:blipFill>
            <a:blip r:embed="rId3"/>
            <a:stretch>
              <a:fillRect/>
            </a:stretch>
          </p:blipFill>
          <p:spPr>
            <a:xfrm>
              <a:off x="8745877" y="1154703"/>
              <a:ext cx="3446123" cy="2850096"/>
            </a:xfrm>
            <a:prstGeom prst="rect">
              <a:avLst/>
            </a:prstGeom>
          </p:spPr>
        </p:pic>
        <p:sp>
          <p:nvSpPr>
            <p:cNvPr id="14" name="Rectangle 13">
              <a:extLst>
                <a:ext uri="{FF2B5EF4-FFF2-40B4-BE49-F238E27FC236}">
                  <a16:creationId xmlns:a16="http://schemas.microsoft.com/office/drawing/2014/main" id="{9872AE66-F45D-4084-8A27-529BE1109B7B}"/>
                </a:ext>
              </a:extLst>
            </p:cNvPr>
            <p:cNvSpPr/>
            <p:nvPr/>
          </p:nvSpPr>
          <p:spPr>
            <a:xfrm>
              <a:off x="9014002" y="2862635"/>
              <a:ext cx="1580425" cy="2274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1F17928-CD5E-4551-B589-415A81B1E928}"/>
              </a:ext>
            </a:extLst>
          </p:cNvPr>
          <p:cNvPicPr>
            <a:picLocks noChangeAspect="1"/>
          </p:cNvPicPr>
          <p:nvPr/>
        </p:nvPicPr>
        <p:blipFill>
          <a:blip r:embed="rId4"/>
          <a:stretch>
            <a:fillRect/>
          </a:stretch>
        </p:blipFill>
        <p:spPr>
          <a:xfrm>
            <a:off x="234652" y="1360200"/>
            <a:ext cx="8131582" cy="5047802"/>
          </a:xfrm>
          <a:prstGeom prst="rect">
            <a:avLst/>
          </a:prstGeom>
        </p:spPr>
      </p:pic>
    </p:spTree>
    <p:extLst>
      <p:ext uri="{BB962C8B-B14F-4D97-AF65-F5344CB8AC3E}">
        <p14:creationId xmlns:p14="http://schemas.microsoft.com/office/powerpoint/2010/main" val="215151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55</a:t>
            </a:fld>
            <a:endParaRPr lang="en-US" dirty="0"/>
          </a:p>
        </p:txBody>
      </p:sp>
      <p:sp>
        <p:nvSpPr>
          <p:cNvPr id="10" name="Title 1">
            <a:extLst>
              <a:ext uri="{FF2B5EF4-FFF2-40B4-BE49-F238E27FC236}">
                <a16:creationId xmlns:a16="http://schemas.microsoft.com/office/drawing/2014/main" id="{36C174EC-B3A5-49CA-ACD6-D407F5298824}"/>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pic>
        <p:nvPicPr>
          <p:cNvPr id="13" name="Picture 12">
            <a:extLst>
              <a:ext uri="{FF2B5EF4-FFF2-40B4-BE49-F238E27FC236}">
                <a16:creationId xmlns:a16="http://schemas.microsoft.com/office/drawing/2014/main" id="{A93AF1A9-607C-455A-AAE9-A57D9FDC14A7}"/>
              </a:ext>
            </a:extLst>
          </p:cNvPr>
          <p:cNvPicPr>
            <a:picLocks noChangeAspect="1"/>
          </p:cNvPicPr>
          <p:nvPr/>
        </p:nvPicPr>
        <p:blipFill>
          <a:blip r:embed="rId3"/>
          <a:stretch>
            <a:fillRect/>
          </a:stretch>
        </p:blipFill>
        <p:spPr>
          <a:xfrm>
            <a:off x="8436454" y="1771764"/>
            <a:ext cx="3715087" cy="2273236"/>
          </a:xfrm>
          <a:prstGeom prst="rect">
            <a:avLst/>
          </a:prstGeom>
        </p:spPr>
      </p:pic>
      <p:pic>
        <p:nvPicPr>
          <p:cNvPr id="15" name="Picture 14">
            <a:extLst>
              <a:ext uri="{FF2B5EF4-FFF2-40B4-BE49-F238E27FC236}">
                <a16:creationId xmlns:a16="http://schemas.microsoft.com/office/drawing/2014/main" id="{B4C965A6-8E14-455E-B67F-31B571EFE3B6}"/>
              </a:ext>
            </a:extLst>
          </p:cNvPr>
          <p:cNvPicPr>
            <a:picLocks noChangeAspect="1"/>
          </p:cNvPicPr>
          <p:nvPr/>
        </p:nvPicPr>
        <p:blipFill>
          <a:blip r:embed="rId4"/>
          <a:stretch>
            <a:fillRect/>
          </a:stretch>
        </p:blipFill>
        <p:spPr>
          <a:xfrm>
            <a:off x="8436455" y="4129081"/>
            <a:ext cx="3715087" cy="2236008"/>
          </a:xfrm>
          <a:prstGeom prst="rect">
            <a:avLst/>
          </a:prstGeom>
        </p:spPr>
      </p:pic>
      <p:grpSp>
        <p:nvGrpSpPr>
          <p:cNvPr id="6" name="Group 5">
            <a:extLst>
              <a:ext uri="{FF2B5EF4-FFF2-40B4-BE49-F238E27FC236}">
                <a16:creationId xmlns:a16="http://schemas.microsoft.com/office/drawing/2014/main" id="{4BD51072-8BA6-4DEF-89B8-9D1842390BE9}"/>
              </a:ext>
            </a:extLst>
          </p:cNvPr>
          <p:cNvGrpSpPr/>
          <p:nvPr/>
        </p:nvGrpSpPr>
        <p:grpSpPr>
          <a:xfrm>
            <a:off x="0" y="1542133"/>
            <a:ext cx="8371808" cy="3912736"/>
            <a:chOff x="0" y="1542133"/>
            <a:chExt cx="8371808" cy="3912736"/>
          </a:xfrm>
        </p:grpSpPr>
        <p:pic>
          <p:nvPicPr>
            <p:cNvPr id="5" name="Picture 4">
              <a:extLst>
                <a:ext uri="{FF2B5EF4-FFF2-40B4-BE49-F238E27FC236}">
                  <a16:creationId xmlns:a16="http://schemas.microsoft.com/office/drawing/2014/main" id="{23BAEED1-0E8A-44F8-8D3E-D43B1234EB71}"/>
                </a:ext>
              </a:extLst>
            </p:cNvPr>
            <p:cNvPicPr>
              <a:picLocks noChangeAspect="1"/>
            </p:cNvPicPr>
            <p:nvPr/>
          </p:nvPicPr>
          <p:blipFill>
            <a:blip r:embed="rId5"/>
            <a:stretch>
              <a:fillRect/>
            </a:stretch>
          </p:blipFill>
          <p:spPr>
            <a:xfrm>
              <a:off x="0" y="1542133"/>
              <a:ext cx="8371808" cy="3912736"/>
            </a:xfrm>
            <a:prstGeom prst="rect">
              <a:avLst/>
            </a:prstGeom>
          </p:spPr>
        </p:pic>
        <p:sp>
          <p:nvSpPr>
            <p:cNvPr id="11" name="Rectangle 10">
              <a:extLst>
                <a:ext uri="{FF2B5EF4-FFF2-40B4-BE49-F238E27FC236}">
                  <a16:creationId xmlns:a16="http://schemas.microsoft.com/office/drawing/2014/main" id="{0B3C655E-81D3-4345-987B-938697B2127E}"/>
                </a:ext>
              </a:extLst>
            </p:cNvPr>
            <p:cNvSpPr/>
            <p:nvPr/>
          </p:nvSpPr>
          <p:spPr>
            <a:xfrm>
              <a:off x="836707" y="2428931"/>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014655-F80E-4CB1-9FA2-73EAE27E0B9F}"/>
                </a:ext>
              </a:extLst>
            </p:cNvPr>
            <p:cNvSpPr/>
            <p:nvPr/>
          </p:nvSpPr>
          <p:spPr>
            <a:xfrm>
              <a:off x="838200" y="3090485"/>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53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3" y="720006"/>
            <a:ext cx="11625755" cy="575433"/>
          </a:xfrm>
        </p:spPr>
        <p:txBody>
          <a:bodyPr>
            <a:noAutofit/>
          </a:bodyPr>
          <a:lstStyle/>
          <a:p>
            <a:r>
              <a:rPr lang="en-US" sz="4000" b="1"/>
              <a:t>Multiple-Document Interface(MDI)  Application</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0523"/>
            <a:ext cx="12097406" cy="4555093"/>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Multiple-document interface (MDI) applications enable you to display multiple documents at the same time, with each document displayed in its own window</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foundation of a Multiple-Document Interface (MDI) application is the MDI parent form. This is the form that contains the MDI child windows, which are the sub-windows wherein the user interacts with the MDI application</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follow a parent form and child form relationship model. MDI applications allow us to open, organize, and work with multiple documents at the same time by opening them under the context of the MDI parent form</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often have a Window menu item with submenus for switching between windows or documents</a:t>
            </a:r>
          </a:p>
        </p:txBody>
      </p:sp>
    </p:spTree>
    <p:extLst>
      <p:ext uri="{BB962C8B-B14F-4D97-AF65-F5344CB8AC3E}">
        <p14:creationId xmlns:p14="http://schemas.microsoft.com/office/powerpoint/2010/main" val="4206612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57</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00921" y="294051"/>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6C2A513C-31F7-4CB6-8467-345CC4862730}"/>
              </a:ext>
            </a:extLst>
          </p:cNvPr>
          <p:cNvSpPr txBox="1"/>
          <p:nvPr/>
        </p:nvSpPr>
        <p:spPr>
          <a:xfrm>
            <a:off x="123496" y="842937"/>
            <a:ext cx="12192000" cy="2162708"/>
          </a:xfrm>
          <a:prstGeom prst="rect">
            <a:avLst/>
          </a:prstGeom>
          <a:noFill/>
        </p:spPr>
        <p:txBody>
          <a:bodyPr wrap="square">
            <a:spAutoFit/>
          </a:bodyPr>
          <a:lstStyle/>
          <a:p>
            <a:pPr>
              <a:lnSpc>
                <a:spcPct val="110000"/>
              </a:lnSpc>
              <a:spcBef>
                <a:spcPts val="300"/>
              </a:spcBef>
              <a:spcAft>
                <a:spcPts val="300"/>
              </a:spcAft>
              <a:buClr>
                <a:srgbClr val="973735"/>
              </a:buClr>
              <a:buSzPct val="50000"/>
              <a:tabLst>
                <a:tab pos="241300" algn="l"/>
              </a:tabLst>
              <a:defRPr/>
            </a:pPr>
            <a:r>
              <a:rPr lang="en-US" sz="2300">
                <a:solidFill>
                  <a:srgbClr val="111111"/>
                </a:solidFill>
                <a:latin typeface="+mj-lt"/>
              </a:rPr>
              <a:t>1</a:t>
            </a:r>
            <a:r>
              <a:rPr lang="en-US" sz="2000">
                <a:solidFill>
                  <a:srgbClr val="111111"/>
                </a:solidFill>
                <a:latin typeface="+mj-lt"/>
              </a:rPr>
              <a:t>.</a:t>
            </a:r>
            <a:r>
              <a:rPr lang="en-US" sz="2300">
                <a:solidFill>
                  <a:srgbClr val="111111"/>
                </a:solidFill>
                <a:latin typeface="+mj-lt"/>
              </a:rPr>
              <a:t>Create a WinForm app named </a:t>
            </a:r>
            <a:r>
              <a:rPr lang="en-US" sz="2300" b="1">
                <a:solidFill>
                  <a:srgbClr val="111111"/>
                </a:solidFill>
                <a:latin typeface="+mj-lt"/>
              </a:rPr>
              <a:t>MyMDIApp</a:t>
            </a:r>
            <a:r>
              <a:rPr lang="en-US" sz="2300">
                <a:solidFill>
                  <a:srgbClr val="111111"/>
                </a:solidFill>
                <a:latin typeface="+mj-lt"/>
              </a:rPr>
              <a:t> which includes a form named </a:t>
            </a:r>
            <a:r>
              <a:rPr lang="en-US" sz="2300" b="1">
                <a:solidFill>
                  <a:srgbClr val="111111"/>
                </a:solidFill>
                <a:latin typeface="+mj-lt"/>
              </a:rPr>
              <a:t>frmMain</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2.On the </a:t>
            </a:r>
            <a:r>
              <a:rPr lang="en-US" sz="2300" b="1">
                <a:solidFill>
                  <a:srgbClr val="111111"/>
                </a:solidFill>
                <a:latin typeface="+mj-lt"/>
              </a:rPr>
              <a:t>frmMain, </a:t>
            </a:r>
            <a:r>
              <a:rPr lang="en-US" sz="2300">
                <a:solidFill>
                  <a:srgbClr val="111111"/>
                </a:solidFill>
                <a:latin typeface="+mj-lt"/>
              </a:rPr>
              <a:t>set the "</a:t>
            </a:r>
            <a:r>
              <a:rPr lang="en-US" sz="2300" b="1">
                <a:solidFill>
                  <a:srgbClr val="111111"/>
                </a:solidFill>
                <a:latin typeface="+mj-lt"/>
              </a:rPr>
              <a:t>IsMdiContainer</a:t>
            </a:r>
            <a:r>
              <a:rPr lang="en-US" sz="2300">
                <a:solidFill>
                  <a:srgbClr val="111111"/>
                </a:solidFill>
                <a:latin typeface="+mj-lt"/>
              </a:rPr>
              <a:t>" property to </a:t>
            </a:r>
            <a:r>
              <a:rPr lang="en-US" sz="2300" b="1">
                <a:solidFill>
                  <a:srgbClr val="111111"/>
                </a:solidFill>
                <a:latin typeface="+mj-lt"/>
              </a:rPr>
              <a:t>True</a:t>
            </a:r>
            <a:r>
              <a:rPr lang="en-US" sz="2300">
                <a:solidFill>
                  <a:srgbClr val="111111"/>
                </a:solidFill>
                <a:latin typeface="+mj-lt"/>
              </a:rPr>
              <a:t> (the default value is False). Notice that the background color of the form has changed to dark gray</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3.On the </a:t>
            </a:r>
            <a:r>
              <a:rPr lang="en-US" sz="2300" b="1">
                <a:solidFill>
                  <a:srgbClr val="111111"/>
                </a:solidFill>
                <a:latin typeface="+mj-lt"/>
              </a:rPr>
              <a:t>MyMDIApp</a:t>
            </a:r>
            <a:r>
              <a:rPr lang="en-US" sz="2300">
                <a:solidFill>
                  <a:srgbClr val="111111"/>
                </a:solidFill>
                <a:latin typeface="+mj-lt"/>
              </a:rPr>
              <a:t> project, right-click, and select </a:t>
            </a:r>
            <a:r>
              <a:rPr lang="en-US" sz="2300" b="1">
                <a:solidFill>
                  <a:srgbClr val="111111"/>
                </a:solidFill>
                <a:latin typeface="+mj-lt"/>
              </a:rPr>
              <a:t>Add</a:t>
            </a:r>
            <a:r>
              <a:rPr lang="en-US" sz="2300">
                <a:solidFill>
                  <a:srgbClr val="111111"/>
                </a:solidFill>
                <a:latin typeface="+mj-lt"/>
              </a:rPr>
              <a:t> | </a:t>
            </a:r>
            <a:r>
              <a:rPr lang="en-US" sz="2300" b="1">
                <a:solidFill>
                  <a:srgbClr val="111111"/>
                </a:solidFill>
                <a:latin typeface="+mj-lt"/>
              </a:rPr>
              <a:t>Form(Windows form) </a:t>
            </a:r>
            <a:r>
              <a:rPr lang="en-US" sz="2300">
                <a:solidFill>
                  <a:srgbClr val="111111"/>
                </a:solidFill>
                <a:latin typeface="+mj-lt"/>
              </a:rPr>
              <a:t>named</a:t>
            </a:r>
            <a:r>
              <a:rPr lang="en-US" sz="2300" b="1">
                <a:solidFill>
                  <a:srgbClr val="111111"/>
                </a:solidFill>
                <a:latin typeface="+mj-lt"/>
              </a:rPr>
              <a:t> frmChildForm </a:t>
            </a:r>
            <a:r>
              <a:rPr lang="en-US" sz="2300">
                <a:solidFill>
                  <a:srgbClr val="111111"/>
                </a:solidFill>
                <a:latin typeface="+mj-lt"/>
              </a:rPr>
              <a:t>and click  </a:t>
            </a:r>
            <a:r>
              <a:rPr lang="en-US" sz="2300" b="1">
                <a:solidFill>
                  <a:srgbClr val="111111"/>
                </a:solidFill>
                <a:latin typeface="+mj-lt"/>
              </a:rPr>
              <a:t>Add </a:t>
            </a:r>
            <a:r>
              <a:rPr lang="en-US" sz="2300">
                <a:solidFill>
                  <a:srgbClr val="111111"/>
                </a:solidFill>
                <a:latin typeface="+mj-lt"/>
              </a:rPr>
              <a:t>then design user interface as follows :</a:t>
            </a:r>
            <a:endParaRPr lang="en-US" sz="2000">
              <a:solidFill>
                <a:srgbClr val="111111"/>
              </a:solidFill>
              <a:latin typeface="+mj-lt"/>
            </a:endParaRPr>
          </a:p>
        </p:txBody>
      </p:sp>
      <p:pic>
        <p:nvPicPr>
          <p:cNvPr id="6" name="Picture 5">
            <a:extLst>
              <a:ext uri="{FF2B5EF4-FFF2-40B4-BE49-F238E27FC236}">
                <a16:creationId xmlns:a16="http://schemas.microsoft.com/office/drawing/2014/main" id="{802ADC59-8977-4287-8375-A0CB4D752FE3}"/>
              </a:ext>
            </a:extLst>
          </p:cNvPr>
          <p:cNvPicPr>
            <a:picLocks noChangeAspect="1"/>
          </p:cNvPicPr>
          <p:nvPr/>
        </p:nvPicPr>
        <p:blipFill>
          <a:blip r:embed="rId3"/>
          <a:stretch>
            <a:fillRect/>
          </a:stretch>
        </p:blipFill>
        <p:spPr>
          <a:xfrm>
            <a:off x="123496" y="3263359"/>
            <a:ext cx="3047369" cy="2751704"/>
          </a:xfrm>
          <a:prstGeom prst="rect">
            <a:avLst/>
          </a:prstGeom>
        </p:spPr>
      </p:pic>
      <p:sp>
        <p:nvSpPr>
          <p:cNvPr id="12" name="Oval 11">
            <a:extLst>
              <a:ext uri="{FF2B5EF4-FFF2-40B4-BE49-F238E27FC236}">
                <a16:creationId xmlns:a16="http://schemas.microsoft.com/office/drawing/2014/main" id="{D09990D5-C3B8-483E-A601-C52D52B0B236}"/>
              </a:ext>
            </a:extLst>
          </p:cNvPr>
          <p:cNvSpPr/>
          <p:nvPr/>
        </p:nvSpPr>
        <p:spPr>
          <a:xfrm>
            <a:off x="2319124" y="50509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1</a:t>
            </a:r>
          </a:p>
        </p:txBody>
      </p:sp>
      <p:grpSp>
        <p:nvGrpSpPr>
          <p:cNvPr id="17" name="Group 16">
            <a:extLst>
              <a:ext uri="{FF2B5EF4-FFF2-40B4-BE49-F238E27FC236}">
                <a16:creationId xmlns:a16="http://schemas.microsoft.com/office/drawing/2014/main" id="{94CD1502-CFD9-4C4F-A09E-6B42385B8449}"/>
              </a:ext>
            </a:extLst>
          </p:cNvPr>
          <p:cNvGrpSpPr/>
          <p:nvPr/>
        </p:nvGrpSpPr>
        <p:grpSpPr>
          <a:xfrm>
            <a:off x="3371353" y="3263359"/>
            <a:ext cx="4522077" cy="2751704"/>
            <a:chOff x="7669923" y="3263359"/>
            <a:chExt cx="4522077" cy="2751704"/>
          </a:xfrm>
        </p:grpSpPr>
        <p:pic>
          <p:nvPicPr>
            <p:cNvPr id="11" name="Picture 10">
              <a:extLst>
                <a:ext uri="{FF2B5EF4-FFF2-40B4-BE49-F238E27FC236}">
                  <a16:creationId xmlns:a16="http://schemas.microsoft.com/office/drawing/2014/main" id="{C99FC7D2-A096-4392-A5B7-1200C0E5D0AB}"/>
                </a:ext>
              </a:extLst>
            </p:cNvPr>
            <p:cNvPicPr>
              <a:picLocks noChangeAspect="1"/>
            </p:cNvPicPr>
            <p:nvPr/>
          </p:nvPicPr>
          <p:blipFill>
            <a:blip r:embed="rId4"/>
            <a:stretch>
              <a:fillRect/>
            </a:stretch>
          </p:blipFill>
          <p:spPr>
            <a:xfrm>
              <a:off x="7669923" y="3263359"/>
              <a:ext cx="4522077" cy="2751704"/>
            </a:xfrm>
            <a:prstGeom prst="rect">
              <a:avLst/>
            </a:prstGeom>
          </p:spPr>
        </p:pic>
        <p:sp>
          <p:nvSpPr>
            <p:cNvPr id="14" name="Oval 13">
              <a:extLst>
                <a:ext uri="{FF2B5EF4-FFF2-40B4-BE49-F238E27FC236}">
                  <a16:creationId xmlns:a16="http://schemas.microsoft.com/office/drawing/2014/main" id="{CE62F8FE-7796-4AD3-AAFF-71C5C840DAA8}"/>
                </a:ext>
              </a:extLst>
            </p:cNvPr>
            <p:cNvSpPr/>
            <p:nvPr/>
          </p:nvSpPr>
          <p:spPr>
            <a:xfrm>
              <a:off x="9613720" y="44320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2</a:t>
              </a:r>
            </a:p>
          </p:txBody>
        </p:sp>
      </p:grpSp>
      <p:grpSp>
        <p:nvGrpSpPr>
          <p:cNvPr id="16" name="Group 15">
            <a:extLst>
              <a:ext uri="{FF2B5EF4-FFF2-40B4-BE49-F238E27FC236}">
                <a16:creationId xmlns:a16="http://schemas.microsoft.com/office/drawing/2014/main" id="{E010A483-F2A3-417B-AA85-6DB9B0629F38}"/>
              </a:ext>
            </a:extLst>
          </p:cNvPr>
          <p:cNvGrpSpPr/>
          <p:nvPr/>
        </p:nvGrpSpPr>
        <p:grpSpPr>
          <a:xfrm>
            <a:off x="8008095" y="3244981"/>
            <a:ext cx="4099130" cy="1551225"/>
            <a:chOff x="3370829" y="3263359"/>
            <a:chExt cx="4099130" cy="1551225"/>
          </a:xfrm>
        </p:grpSpPr>
        <p:pic>
          <p:nvPicPr>
            <p:cNvPr id="9" name="Picture 8">
              <a:extLst>
                <a:ext uri="{FF2B5EF4-FFF2-40B4-BE49-F238E27FC236}">
                  <a16:creationId xmlns:a16="http://schemas.microsoft.com/office/drawing/2014/main" id="{940E2E2F-63FB-43AF-AE27-69244C65BAC0}"/>
                </a:ext>
              </a:extLst>
            </p:cNvPr>
            <p:cNvPicPr>
              <a:picLocks noChangeAspect="1"/>
            </p:cNvPicPr>
            <p:nvPr/>
          </p:nvPicPr>
          <p:blipFill>
            <a:blip r:embed="rId5"/>
            <a:stretch>
              <a:fillRect/>
            </a:stretch>
          </p:blipFill>
          <p:spPr>
            <a:xfrm>
              <a:off x="3370829" y="3263359"/>
              <a:ext cx="4099130" cy="1551225"/>
            </a:xfrm>
            <a:prstGeom prst="rect">
              <a:avLst/>
            </a:prstGeom>
          </p:spPr>
        </p:pic>
        <p:sp>
          <p:nvSpPr>
            <p:cNvPr id="15" name="Oval 14">
              <a:extLst>
                <a:ext uri="{FF2B5EF4-FFF2-40B4-BE49-F238E27FC236}">
                  <a16:creationId xmlns:a16="http://schemas.microsoft.com/office/drawing/2014/main" id="{22BB766D-3FC4-42D0-9F21-24B6EC8D1C25}"/>
                </a:ext>
              </a:extLst>
            </p:cNvPr>
            <p:cNvSpPr/>
            <p:nvPr/>
          </p:nvSpPr>
          <p:spPr>
            <a:xfrm>
              <a:off x="6618218" y="3879444"/>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3</a:t>
              </a:r>
            </a:p>
          </p:txBody>
        </p:sp>
      </p:grpSp>
    </p:spTree>
    <p:extLst>
      <p:ext uri="{BB962C8B-B14F-4D97-AF65-F5344CB8AC3E}">
        <p14:creationId xmlns:p14="http://schemas.microsoft.com/office/powerpoint/2010/main" val="527079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58</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7DC81322-6C63-48F5-ADBB-4DD6EF5BA84E}"/>
              </a:ext>
            </a:extLst>
          </p:cNvPr>
          <p:cNvSpPr txBox="1"/>
          <p:nvPr/>
        </p:nvSpPr>
        <p:spPr>
          <a:xfrm>
            <a:off x="182617" y="642165"/>
            <a:ext cx="11826766" cy="451470"/>
          </a:xfrm>
          <a:prstGeom prst="rect">
            <a:avLst/>
          </a:prstGeom>
          <a:noFill/>
        </p:spPr>
        <p:txBody>
          <a:bodyPr wrap="square">
            <a:spAutoFit/>
          </a:bodyPr>
          <a:lstStyle/>
          <a:p>
            <a:pPr>
              <a:lnSpc>
                <a:spcPct val="110000"/>
              </a:lnSpc>
              <a:spcBef>
                <a:spcPts val="1000"/>
              </a:spcBef>
              <a:spcAft>
                <a:spcPts val="300"/>
              </a:spcAft>
              <a:buClr>
                <a:srgbClr val="973735"/>
              </a:buClr>
              <a:buSzPct val="50000"/>
              <a:tabLst>
                <a:tab pos="241300" algn="l"/>
              </a:tabLst>
              <a:defRPr/>
            </a:pPr>
            <a:r>
              <a:rPr lang="en-US" sz="2300">
                <a:solidFill>
                  <a:srgbClr val="111111"/>
                </a:solidFill>
                <a:latin typeface="+mj-lt"/>
              </a:rPr>
              <a:t>4.Write codes for </a:t>
            </a:r>
            <a:r>
              <a:rPr lang="en-US" sz="2300" b="1">
                <a:solidFill>
                  <a:srgbClr val="111111"/>
                </a:solidFill>
                <a:latin typeface="+mj-lt"/>
              </a:rPr>
              <a:t>frmMain.cs </a:t>
            </a:r>
            <a:r>
              <a:rPr lang="en-US" sz="2300">
                <a:solidFill>
                  <a:srgbClr val="111111"/>
                </a:solidFill>
                <a:latin typeface="+mj-lt"/>
              </a:rPr>
              <a:t>then run project:</a:t>
            </a:r>
          </a:p>
        </p:txBody>
      </p:sp>
      <p:pic>
        <p:nvPicPr>
          <p:cNvPr id="13" name="Picture 12">
            <a:extLst>
              <a:ext uri="{FF2B5EF4-FFF2-40B4-BE49-F238E27FC236}">
                <a16:creationId xmlns:a16="http://schemas.microsoft.com/office/drawing/2014/main" id="{619EE246-05B2-4176-AD14-C1D912C20E9E}"/>
              </a:ext>
            </a:extLst>
          </p:cNvPr>
          <p:cNvPicPr>
            <a:picLocks noChangeAspect="1"/>
          </p:cNvPicPr>
          <p:nvPr/>
        </p:nvPicPr>
        <p:blipFill>
          <a:blip r:embed="rId3"/>
          <a:stretch>
            <a:fillRect/>
          </a:stretch>
        </p:blipFill>
        <p:spPr>
          <a:xfrm>
            <a:off x="1500758" y="1008842"/>
            <a:ext cx="9127424" cy="5428889"/>
          </a:xfrm>
          <a:prstGeom prst="rect">
            <a:avLst/>
          </a:prstGeom>
        </p:spPr>
      </p:pic>
    </p:spTree>
    <p:extLst>
      <p:ext uri="{BB962C8B-B14F-4D97-AF65-F5344CB8AC3E}">
        <p14:creationId xmlns:p14="http://schemas.microsoft.com/office/powerpoint/2010/main" val="1703621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59</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pic>
        <p:nvPicPr>
          <p:cNvPr id="9" name="Picture 8">
            <a:extLst>
              <a:ext uri="{FF2B5EF4-FFF2-40B4-BE49-F238E27FC236}">
                <a16:creationId xmlns:a16="http://schemas.microsoft.com/office/drawing/2014/main" id="{5E54533C-5627-4BAC-A8B9-45270C783B8F}"/>
              </a:ext>
            </a:extLst>
          </p:cNvPr>
          <p:cNvPicPr>
            <a:picLocks noChangeAspect="1"/>
          </p:cNvPicPr>
          <p:nvPr/>
        </p:nvPicPr>
        <p:blipFill>
          <a:blip r:embed="rId3"/>
          <a:stretch>
            <a:fillRect/>
          </a:stretch>
        </p:blipFill>
        <p:spPr>
          <a:xfrm>
            <a:off x="6410503" y="2867627"/>
            <a:ext cx="5758142" cy="3579386"/>
          </a:xfrm>
          <a:prstGeom prst="rect">
            <a:avLst/>
          </a:prstGeom>
        </p:spPr>
      </p:pic>
      <p:pic>
        <p:nvPicPr>
          <p:cNvPr id="11" name="Picture 10">
            <a:extLst>
              <a:ext uri="{FF2B5EF4-FFF2-40B4-BE49-F238E27FC236}">
                <a16:creationId xmlns:a16="http://schemas.microsoft.com/office/drawing/2014/main" id="{90D2CD1A-C098-4DA2-906D-C2BF0BD8C699}"/>
              </a:ext>
            </a:extLst>
          </p:cNvPr>
          <p:cNvPicPr>
            <a:picLocks noChangeAspect="1"/>
          </p:cNvPicPr>
          <p:nvPr/>
        </p:nvPicPr>
        <p:blipFill>
          <a:blip r:embed="rId4"/>
          <a:stretch>
            <a:fillRect/>
          </a:stretch>
        </p:blipFill>
        <p:spPr>
          <a:xfrm>
            <a:off x="33866" y="1492208"/>
            <a:ext cx="6261830" cy="3579386"/>
          </a:xfrm>
          <a:prstGeom prst="rect">
            <a:avLst/>
          </a:prstGeom>
        </p:spPr>
      </p:pic>
    </p:spTree>
    <p:extLst>
      <p:ext uri="{BB962C8B-B14F-4D97-AF65-F5344CB8AC3E}">
        <p14:creationId xmlns:p14="http://schemas.microsoft.com/office/powerpoint/2010/main" val="217968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9/20/2023</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pic>
        <p:nvPicPr>
          <p:cNvPr id="13" name="Picture 12">
            <a:extLst>
              <a:ext uri="{FF2B5EF4-FFF2-40B4-BE49-F238E27FC236}">
                <a16:creationId xmlns:a16="http://schemas.microsoft.com/office/drawing/2014/main" id="{84E8AB62-6AD8-4D50-945A-4551FA4577F6}"/>
              </a:ext>
            </a:extLst>
          </p:cNvPr>
          <p:cNvPicPr>
            <a:picLocks noChangeAspect="1"/>
          </p:cNvPicPr>
          <p:nvPr/>
        </p:nvPicPr>
        <p:blipFill>
          <a:blip r:embed="rId3"/>
          <a:stretch>
            <a:fillRect/>
          </a:stretch>
        </p:blipFill>
        <p:spPr>
          <a:xfrm>
            <a:off x="944617" y="743748"/>
            <a:ext cx="10302765" cy="5705421"/>
          </a:xfrm>
          <a:prstGeom prst="rect">
            <a:avLst/>
          </a:prstGeom>
        </p:spPr>
      </p:pic>
    </p:spTree>
    <p:extLst>
      <p:ext uri="{BB962C8B-B14F-4D97-AF65-F5344CB8AC3E}">
        <p14:creationId xmlns:p14="http://schemas.microsoft.com/office/powerpoint/2010/main" val="426957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E6324B-7AC1-46F4-B0B3-CBFF8C0937A4}"/>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9B2C20A0-832D-419B-964E-3503022E9A5D}"/>
              </a:ext>
            </a:extLst>
          </p:cNvPr>
          <p:cNvSpPr>
            <a:spLocks noGrp="1"/>
          </p:cNvSpPr>
          <p:nvPr>
            <p:ph type="sldNum" sz="quarter" idx="12"/>
          </p:nvPr>
        </p:nvSpPr>
        <p:spPr/>
        <p:txBody>
          <a:bodyPr/>
          <a:lstStyle/>
          <a:p>
            <a:fld id="{CC0149FD-98BB-4821-915B-09C9BFE4B727}" type="slidenum">
              <a:rPr lang="en-US" smtClean="0"/>
              <a:pPr/>
              <a:t>60</a:t>
            </a:fld>
            <a:endParaRPr lang="en-US" dirty="0"/>
          </a:p>
        </p:txBody>
      </p:sp>
      <p:sp>
        <p:nvSpPr>
          <p:cNvPr id="6" name="Title 1">
            <a:extLst>
              <a:ext uri="{FF2B5EF4-FFF2-40B4-BE49-F238E27FC236}">
                <a16:creationId xmlns:a16="http://schemas.microsoft.com/office/drawing/2014/main" id="{D78C99DB-2627-4A00-B4AF-343B59F59AF4}"/>
              </a:ext>
            </a:extLst>
          </p:cNvPr>
          <p:cNvSpPr txBox="1">
            <a:spLocks/>
          </p:cNvSpPr>
          <p:nvPr/>
        </p:nvSpPr>
        <p:spPr>
          <a:xfrm>
            <a:off x="396763" y="2079734"/>
            <a:ext cx="11445765" cy="32700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altLang="ko-KR" sz="3000" b="1">
                <a:solidFill>
                  <a:schemeClr val="accent2"/>
                </a:solidFill>
                <a:latin typeface="Arial" panose="020B0604020202020204" pitchFamily="34" charset="0"/>
                <a:cs typeface="Arial" panose="020B0604020202020204" pitchFamily="34" charset="0"/>
              </a:rPr>
              <a:t>1. Do Hands-on Lab: </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Lab_01_AutomobileManagement_Using_LINQ and WinForms.pdf</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2. Do Assigment:</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Assignment_01_MemberManagement.pdf</a:t>
            </a:r>
            <a:endParaRPr lang="en-US" sz="3000" b="1" dirty="0">
              <a:solidFill>
                <a:schemeClr val="accent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7F35FAEE-C610-4B40-A883-1AF594E66C78}"/>
              </a:ext>
            </a:extLst>
          </p:cNvPr>
          <p:cNvSpPr>
            <a:spLocks noGrp="1"/>
          </p:cNvSpPr>
          <p:nvPr>
            <p:ph type="title"/>
          </p:nvPr>
        </p:nvSpPr>
        <p:spPr>
          <a:xfrm>
            <a:off x="396763" y="720006"/>
            <a:ext cx="11625755" cy="575433"/>
          </a:xfrm>
        </p:spPr>
        <p:txBody>
          <a:bodyPr>
            <a:noAutofit/>
          </a:bodyPr>
          <a:lstStyle/>
          <a:p>
            <a:r>
              <a:rPr lang="en-US" sz="4000" b="1"/>
              <a:t>Lab and Assigment</a:t>
            </a:r>
          </a:p>
        </p:txBody>
      </p:sp>
    </p:spTree>
    <p:extLst>
      <p:ext uri="{BB962C8B-B14F-4D97-AF65-F5344CB8AC3E}">
        <p14:creationId xmlns:p14="http://schemas.microsoft.com/office/powerpoint/2010/main" val="3507787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627993" y="700132"/>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30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Windows Forms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type Controls and Components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Common Controls: Label, TextBox, MaskedTextBox,etc</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Menu, ProgressBar and Timer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Position and Layout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Windows Forms Application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creating and using Menu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MDI Application in WinForm</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61</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1BC528-35B3-4EDE-879B-F64C597D87EB}"/>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E09B167A-30B8-46D7-99E6-D33F6DE96B56}"/>
              </a:ext>
            </a:extLst>
          </p:cNvPr>
          <p:cNvSpPr>
            <a:spLocks noGrp="1"/>
          </p:cNvSpPr>
          <p:nvPr>
            <p:ph type="sldNum" sz="quarter" idx="12"/>
          </p:nvPr>
        </p:nvSpPr>
        <p:spPr/>
        <p:txBody>
          <a:bodyPr/>
          <a:lstStyle/>
          <a:p>
            <a:fld id="{CC0149FD-98BB-4821-915B-09C9BFE4B727}" type="slidenum">
              <a:rPr lang="en-US" smtClean="0"/>
              <a:pPr/>
              <a:t>7</a:t>
            </a:fld>
            <a:endParaRPr lang="en-US" dirty="0"/>
          </a:p>
        </p:txBody>
      </p:sp>
      <p:sp>
        <p:nvSpPr>
          <p:cNvPr id="6" name="Content Placeholder 2">
            <a:extLst>
              <a:ext uri="{FF2B5EF4-FFF2-40B4-BE49-F238E27FC236}">
                <a16:creationId xmlns:a16="http://schemas.microsoft.com/office/drawing/2014/main" id="{65CA0705-21F5-4B48-A3B1-615B3042BC8D}"/>
              </a:ext>
            </a:extLst>
          </p:cNvPr>
          <p:cNvSpPr>
            <a:spLocks noGrp="1"/>
          </p:cNvSpPr>
          <p:nvPr>
            <p:ph idx="1"/>
          </p:nvPr>
        </p:nvSpPr>
        <p:spPr>
          <a:xfrm>
            <a:off x="275516" y="1677128"/>
            <a:ext cx="5333261" cy="3987948"/>
          </a:xfrm>
        </p:spPr>
        <p:txBody>
          <a:bodyPr>
            <a:noAutofit/>
          </a:bodyPr>
          <a:lstStyle/>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Click one deployment</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Application setting</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Windows Forms controls</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Data Binding model</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Rich graphics</a:t>
            </a:r>
          </a:p>
        </p:txBody>
      </p:sp>
      <p:grpSp>
        <p:nvGrpSpPr>
          <p:cNvPr id="12" name="Group 11">
            <a:extLst>
              <a:ext uri="{FF2B5EF4-FFF2-40B4-BE49-F238E27FC236}">
                <a16:creationId xmlns:a16="http://schemas.microsoft.com/office/drawing/2014/main" id="{517F600F-D641-4F3B-A534-89042D18D05F}"/>
              </a:ext>
            </a:extLst>
          </p:cNvPr>
          <p:cNvGrpSpPr/>
          <p:nvPr/>
        </p:nvGrpSpPr>
        <p:grpSpPr>
          <a:xfrm>
            <a:off x="6338218" y="1677128"/>
            <a:ext cx="4695683" cy="4200970"/>
            <a:chOff x="7231311" y="1214422"/>
            <a:chExt cx="3831130" cy="4937151"/>
          </a:xfrm>
          <a:solidFill>
            <a:schemeClr val="accent6">
              <a:lumMod val="20000"/>
              <a:lumOff val="80000"/>
            </a:schemeClr>
          </a:solidFill>
        </p:grpSpPr>
        <p:sp>
          <p:nvSpPr>
            <p:cNvPr id="7" name="Rectangle 6">
              <a:extLst>
                <a:ext uri="{FF2B5EF4-FFF2-40B4-BE49-F238E27FC236}">
                  <a16:creationId xmlns:a16="http://schemas.microsoft.com/office/drawing/2014/main" id="{67112056-693C-4DC0-AD74-F0FD489AD9B3}"/>
                </a:ext>
              </a:extLst>
            </p:cNvPr>
            <p:cNvSpPr/>
            <p:nvPr/>
          </p:nvSpPr>
          <p:spPr>
            <a:xfrm>
              <a:off x="7231311" y="1214422"/>
              <a:ext cx="3825572" cy="758516"/>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Create App with least operation</a:t>
              </a:r>
              <a:endParaRPr lang="vi-VN" b="1" dirty="0">
                <a:solidFill>
                  <a:srgbClr val="0070C0"/>
                </a:solidFill>
                <a:latin typeface="+mj-lt"/>
                <a:cs typeface="Calibri" pitchFamily="34" charset="0"/>
              </a:endParaRPr>
            </a:p>
          </p:txBody>
        </p:sp>
        <p:sp>
          <p:nvSpPr>
            <p:cNvPr id="8" name="Rectangle 7">
              <a:extLst>
                <a:ext uri="{FF2B5EF4-FFF2-40B4-BE49-F238E27FC236}">
                  <a16:creationId xmlns:a16="http://schemas.microsoft.com/office/drawing/2014/main" id="{EA2EA7FE-6F47-4444-940B-53B9BD5C6B45}"/>
                </a:ext>
              </a:extLst>
            </p:cNvPr>
            <p:cNvSpPr/>
            <p:nvPr/>
          </p:nvSpPr>
          <p:spPr>
            <a:xfrm>
              <a:off x="7236869" y="2212635"/>
              <a:ext cx="3825572" cy="838200"/>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Store global data to reuse anywhere</a:t>
              </a:r>
              <a:endParaRPr lang="vi-VN" b="1" dirty="0">
                <a:solidFill>
                  <a:srgbClr val="0070C0"/>
                </a:solidFill>
                <a:latin typeface="+mj-lt"/>
                <a:cs typeface="Calibri" pitchFamily="34" charset="0"/>
              </a:endParaRPr>
            </a:p>
          </p:txBody>
        </p:sp>
        <p:sp>
          <p:nvSpPr>
            <p:cNvPr id="9" name="Rectangle 8">
              <a:extLst>
                <a:ext uri="{FF2B5EF4-FFF2-40B4-BE49-F238E27FC236}">
                  <a16:creationId xmlns:a16="http://schemas.microsoft.com/office/drawing/2014/main" id="{48784795-41C1-4024-82CE-D49F3D9684E6}"/>
                </a:ext>
              </a:extLst>
            </p:cNvPr>
            <p:cNvSpPr/>
            <p:nvPr/>
          </p:nvSpPr>
          <p:spPr>
            <a:xfrm>
              <a:off x="7231311" y="4309909"/>
              <a:ext cx="3825572" cy="785813"/>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Powerfull way to link control with data source ( BindingSource component )</a:t>
              </a:r>
              <a:endParaRPr lang="vi-VN" b="1">
                <a:solidFill>
                  <a:srgbClr val="0070C0"/>
                </a:solidFill>
                <a:latin typeface="+mj-lt"/>
                <a:cs typeface="Calibri" pitchFamily="34" charset="0"/>
              </a:endParaRPr>
            </a:p>
          </p:txBody>
        </p:sp>
        <p:sp>
          <p:nvSpPr>
            <p:cNvPr id="10" name="Rectangle 9">
              <a:extLst>
                <a:ext uri="{FF2B5EF4-FFF2-40B4-BE49-F238E27FC236}">
                  <a16:creationId xmlns:a16="http://schemas.microsoft.com/office/drawing/2014/main" id="{50D13CE7-1D4E-4999-8166-F87642A49480}"/>
                </a:ext>
              </a:extLst>
            </p:cNvPr>
            <p:cNvSpPr/>
            <p:nvPr/>
          </p:nvSpPr>
          <p:spPr>
            <a:xfrm>
              <a:off x="7231311" y="5365761"/>
              <a:ext cx="3825572" cy="78581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GDI+ : drawing and painting image on forms</a:t>
              </a:r>
              <a:endParaRPr lang="vi-VN" b="1">
                <a:solidFill>
                  <a:srgbClr val="0070C0"/>
                </a:solidFill>
                <a:latin typeface="+mj-lt"/>
                <a:cs typeface="Calibri" pitchFamily="34" charset="0"/>
              </a:endParaRPr>
            </a:p>
          </p:txBody>
        </p:sp>
        <p:sp>
          <p:nvSpPr>
            <p:cNvPr id="11" name="Rectangle 10">
              <a:extLst>
                <a:ext uri="{FF2B5EF4-FFF2-40B4-BE49-F238E27FC236}">
                  <a16:creationId xmlns:a16="http://schemas.microsoft.com/office/drawing/2014/main" id="{88E5138B-7A18-4A17-9658-8679F559D620}"/>
                </a:ext>
              </a:extLst>
            </p:cNvPr>
            <p:cNvSpPr/>
            <p:nvPr/>
          </p:nvSpPr>
          <p:spPr>
            <a:xfrm>
              <a:off x="7231311" y="3282788"/>
              <a:ext cx="3825572" cy="75708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ToolStrip, MenuStrip, ProgressBar, etc.</a:t>
              </a:r>
              <a:endParaRPr lang="vi-VN" b="1">
                <a:solidFill>
                  <a:srgbClr val="0070C0"/>
                </a:solidFill>
                <a:latin typeface="+mj-lt"/>
                <a:cs typeface="Calibri" pitchFamily="34" charset="0"/>
              </a:endParaRPr>
            </a:p>
          </p:txBody>
        </p:sp>
      </p:grpSp>
      <p:sp>
        <p:nvSpPr>
          <p:cNvPr id="13" name="Title 1">
            <a:extLst>
              <a:ext uri="{FF2B5EF4-FFF2-40B4-BE49-F238E27FC236}">
                <a16:creationId xmlns:a16="http://schemas.microsoft.com/office/drawing/2014/main" id="{2DE8570D-F2A0-4EBE-AE97-E97FF86AF27D}"/>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329836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677" y="2241458"/>
            <a:ext cx="1185566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Create WinForm Application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05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9/20/2023</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9</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304800" y="722613"/>
            <a:ext cx="6117020" cy="892552"/>
          </a:xfrm>
          <a:prstGeom prst="rect">
            <a:avLst/>
          </a:prstGeom>
          <a:noFill/>
        </p:spPr>
        <p:txBody>
          <a:bodyPr wrap="square">
            <a:spAutoFit/>
          </a:bodyPr>
          <a:lstStyle/>
          <a:p>
            <a:pPr algn="l">
              <a:buFont typeface="+mj-lt"/>
              <a:buAutoNum type="arabicPeriod"/>
            </a:pPr>
            <a:r>
              <a:rPr lang="en-US" sz="2600" b="0" i="0">
                <a:solidFill>
                  <a:srgbClr val="171717"/>
                </a:solidFill>
                <a:effectLst/>
                <a:latin typeface="+mj-lt"/>
              </a:rPr>
              <a:t>  Open Visual Studio </a:t>
            </a:r>
          </a:p>
          <a:p>
            <a:pPr algn="l">
              <a:buFont typeface="+mj-lt"/>
              <a:buAutoNum type="arabicPeriod"/>
            </a:pPr>
            <a:r>
              <a:rPr lang="en-US" sz="2600" b="0" i="0">
                <a:solidFill>
                  <a:srgbClr val="171717"/>
                </a:solidFill>
                <a:effectLst/>
                <a:latin typeface="+mj-lt"/>
              </a:rPr>
              <a:t>  Select </a:t>
            </a:r>
            <a:r>
              <a:rPr lang="en-US" sz="2600" b="1" i="0">
                <a:solidFill>
                  <a:srgbClr val="171717"/>
                </a:solidFill>
                <a:effectLst/>
                <a:latin typeface="+mj-lt"/>
              </a:rPr>
              <a:t>Create a new project</a:t>
            </a:r>
            <a:endParaRPr lang="en-US" sz="2600" b="0" i="0">
              <a:solidFill>
                <a:srgbClr val="171717"/>
              </a:solidFill>
              <a:effectLst/>
              <a:latin typeface="+mj-lt"/>
            </a:endParaRPr>
          </a:p>
        </p:txBody>
      </p:sp>
      <p:grpSp>
        <p:nvGrpSpPr>
          <p:cNvPr id="11" name="Group 10">
            <a:extLst>
              <a:ext uri="{FF2B5EF4-FFF2-40B4-BE49-F238E27FC236}">
                <a16:creationId xmlns:a16="http://schemas.microsoft.com/office/drawing/2014/main" id="{60C41F92-7ECE-415A-9DDE-5D4DAD51CB02}"/>
              </a:ext>
            </a:extLst>
          </p:cNvPr>
          <p:cNvGrpSpPr/>
          <p:nvPr/>
        </p:nvGrpSpPr>
        <p:grpSpPr>
          <a:xfrm>
            <a:off x="2452241" y="1615165"/>
            <a:ext cx="7605419" cy="4823878"/>
            <a:chOff x="2452241" y="1615165"/>
            <a:chExt cx="7605419" cy="4823878"/>
          </a:xfrm>
        </p:grpSpPr>
        <p:pic>
          <p:nvPicPr>
            <p:cNvPr id="9" name="Picture 8">
              <a:extLst>
                <a:ext uri="{FF2B5EF4-FFF2-40B4-BE49-F238E27FC236}">
                  <a16:creationId xmlns:a16="http://schemas.microsoft.com/office/drawing/2014/main" id="{26355142-DDDE-416D-AC8D-45939DA7D89E}"/>
                </a:ext>
              </a:extLst>
            </p:cNvPr>
            <p:cNvPicPr>
              <a:picLocks noChangeAspect="1"/>
            </p:cNvPicPr>
            <p:nvPr/>
          </p:nvPicPr>
          <p:blipFill>
            <a:blip r:embed="rId2"/>
            <a:stretch>
              <a:fillRect/>
            </a:stretch>
          </p:blipFill>
          <p:spPr>
            <a:xfrm>
              <a:off x="2452241" y="1615165"/>
              <a:ext cx="7605419" cy="4823878"/>
            </a:xfrm>
            <a:prstGeom prst="rect">
              <a:avLst/>
            </a:prstGeom>
          </p:spPr>
        </p:pic>
        <p:sp>
          <p:nvSpPr>
            <p:cNvPr id="10" name="Rectangle 9">
              <a:extLst>
                <a:ext uri="{FF2B5EF4-FFF2-40B4-BE49-F238E27FC236}">
                  <a16:creationId xmlns:a16="http://schemas.microsoft.com/office/drawing/2014/main" id="{E626F67D-DA8F-4655-B966-3F900428D214}"/>
                </a:ext>
              </a:extLst>
            </p:cNvPr>
            <p:cNvSpPr/>
            <p:nvPr/>
          </p:nvSpPr>
          <p:spPr>
            <a:xfrm>
              <a:off x="6821214" y="5002924"/>
              <a:ext cx="3111062" cy="630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938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3555</TotalTime>
  <Words>2884</Words>
  <Application>Microsoft Office PowerPoint</Application>
  <PresentationFormat>Widescreen</PresentationFormat>
  <Paragraphs>528</Paragraphs>
  <Slides>61</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Wingdings</vt:lpstr>
      <vt:lpstr>Office Theme</vt:lpstr>
      <vt:lpstr> Building Windows Forms Application </vt:lpstr>
      <vt:lpstr>Objectives </vt:lpstr>
      <vt:lpstr> Overview Windows Forms</vt:lpstr>
      <vt:lpstr>Introduction to Windows Forms</vt:lpstr>
      <vt:lpstr>Introduction to Windows Forms</vt:lpstr>
      <vt:lpstr>PowerPoint Presentation</vt:lpstr>
      <vt:lpstr>Introduction to Windows Forms</vt:lpstr>
      <vt:lpstr>Create WinForm Application Demonstration</vt:lpstr>
      <vt:lpstr>PowerPoint Presentation</vt:lpstr>
      <vt:lpstr>PowerPoint Presentation</vt:lpstr>
      <vt:lpstr>PowerPoint Presentation</vt:lpstr>
      <vt:lpstr>PowerPoint Presentation</vt:lpstr>
      <vt:lpstr> Working with Controls in WinForm</vt:lpstr>
      <vt:lpstr>A Strategy for Designing the GUI</vt:lpstr>
      <vt:lpstr>Forms Class</vt:lpstr>
      <vt:lpstr>Types of Control </vt:lpstr>
      <vt:lpstr>Types of Control </vt:lpstr>
      <vt:lpstr>Control Class</vt:lpstr>
      <vt:lpstr>Label</vt:lpstr>
      <vt:lpstr>TextBox</vt:lpstr>
      <vt:lpstr>MaskedTextBox</vt:lpstr>
      <vt:lpstr>MaskedTextBox</vt:lpstr>
      <vt:lpstr>Button</vt:lpstr>
      <vt:lpstr>ListBox</vt:lpstr>
      <vt:lpstr>ComboBox</vt:lpstr>
      <vt:lpstr>More Controls</vt:lpstr>
      <vt:lpstr>Grouping Control</vt:lpstr>
      <vt:lpstr>RadioButton</vt:lpstr>
      <vt:lpstr>Position and Layout of Controls</vt:lpstr>
      <vt:lpstr>Position and Layout of Controls</vt:lpstr>
      <vt:lpstr>Position and Layout of Controls</vt:lpstr>
      <vt:lpstr> Working with Controls Demonstration</vt:lpstr>
      <vt:lpstr>PowerPoint Presentation</vt:lpstr>
      <vt:lpstr>PowerPoint Presentation</vt:lpstr>
      <vt:lpstr>PowerPoint Presentation</vt:lpstr>
      <vt:lpstr>PowerPoint Presentation</vt:lpstr>
      <vt:lpstr>CheckBox</vt:lpstr>
      <vt:lpstr>CheckedListBox</vt:lpstr>
      <vt:lpstr>DomainUpDown</vt:lpstr>
      <vt:lpstr>NumericUpDown</vt:lpstr>
      <vt:lpstr>SplitContainer</vt:lpstr>
      <vt:lpstr>PictureBox</vt:lpstr>
      <vt:lpstr>ImageList</vt:lpstr>
      <vt:lpstr>TreeView</vt:lpstr>
      <vt:lpstr>ListView</vt:lpstr>
      <vt:lpstr>DataGridView</vt:lpstr>
      <vt:lpstr>DataGridView</vt:lpstr>
      <vt:lpstr>DataGridView</vt:lpstr>
      <vt:lpstr>RichTextbox</vt:lpstr>
      <vt:lpstr>ProgressBar</vt:lpstr>
      <vt:lpstr>DateTimerPicker</vt:lpstr>
      <vt:lpstr>Timer</vt:lpstr>
      <vt:lpstr>MenuStrips</vt:lpstr>
      <vt:lpstr>MenuStrips Demonstration</vt:lpstr>
      <vt:lpstr>MenuStrips Demonstration</vt:lpstr>
      <vt:lpstr>Multiple-Document Interface(MDI)  Application</vt:lpstr>
      <vt:lpstr>PowerPoint Presentation</vt:lpstr>
      <vt:lpstr>PowerPoint Presentation</vt:lpstr>
      <vt:lpstr>PowerPoint Presentation</vt:lpstr>
      <vt:lpstr>Lab and Assigment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Chu Dinh Phu 2 (FE Ban NCPT)</cp:lastModifiedBy>
  <cp:revision>565</cp:revision>
  <cp:lastPrinted>2021-02-28T09:51:55Z</cp:lastPrinted>
  <dcterms:created xsi:type="dcterms:W3CDTF">2021-01-25T08:25:31Z</dcterms:created>
  <dcterms:modified xsi:type="dcterms:W3CDTF">2023-09-20T07:08:21Z</dcterms:modified>
</cp:coreProperties>
</file>